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7"/>
  </p:notesMasterIdLst>
  <p:sldIdLst>
    <p:sldId id="304" r:id="rId2"/>
    <p:sldId id="326" r:id="rId3"/>
    <p:sldId id="278" r:id="rId4"/>
    <p:sldId id="307" r:id="rId5"/>
    <p:sldId id="332" r:id="rId6"/>
    <p:sldId id="331" r:id="rId7"/>
    <p:sldId id="333" r:id="rId8"/>
    <p:sldId id="308" r:id="rId9"/>
    <p:sldId id="346" r:id="rId10"/>
    <p:sldId id="280" r:id="rId11"/>
    <p:sldId id="287" r:id="rId12"/>
    <p:sldId id="327" r:id="rId13"/>
    <p:sldId id="343" r:id="rId14"/>
    <p:sldId id="321" r:id="rId15"/>
    <p:sldId id="297" r:id="rId16"/>
  </p:sldIdLst>
  <p:sldSz cx="9144000" cy="6858000" type="screen4x3"/>
  <p:notesSz cx="6811963" cy="99425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2">
          <p15:clr>
            <a:srgbClr val="A4A3A4"/>
          </p15:clr>
        </p15:guide>
        <p15:guide id="2" pos="289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A5C26"/>
    <a:srgbClr val="669900"/>
    <a:srgbClr val="FF5050"/>
    <a:srgbClr val="FF0000"/>
    <a:srgbClr val="FF9FB6"/>
    <a:srgbClr val="44C3E6"/>
    <a:srgbClr val="B4E2EA"/>
    <a:srgbClr val="3BD5EF"/>
    <a:srgbClr val="F6D40A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86" autoAdjust="0"/>
    <p:restoredTop sz="94660"/>
  </p:normalViewPr>
  <p:slideViewPr>
    <p:cSldViewPr>
      <p:cViewPr varScale="1">
        <p:scale>
          <a:sx n="70" d="100"/>
          <a:sy n="70" d="100"/>
        </p:scale>
        <p:origin x="1416" y="72"/>
      </p:cViewPr>
      <p:guideLst>
        <p:guide orient="horz" pos="2112"/>
        <p:guide pos="2894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1851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8536" y="0"/>
            <a:ext cx="2951851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066186-8FD6-452E-B849-B395EEB0A3B9}" type="datetimeFigureOut">
              <a:rPr lang="en-US" smtClean="0"/>
              <a:t>11/14/2022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22338" y="746125"/>
            <a:ext cx="4967287" cy="3727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1197" y="4722694"/>
            <a:ext cx="5449570" cy="447413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3662"/>
            <a:ext cx="2951851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8536" y="9443662"/>
            <a:ext cx="2951851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ED08A2-50B3-4961-8523-17632BF6D4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6444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98B3B1-9AE2-4F77-97C9-164AE81A2983}" type="slidenum">
              <a:rPr lang="ro-RO" smtClean="0"/>
              <a:t>3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5033607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ED08A2-50B3-4961-8523-17632BF6D4A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1387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98B3B1-9AE2-4F77-97C9-164AE81A2983}" type="slidenum">
              <a:rPr lang="ro-RO" smtClean="0"/>
              <a:t>12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6742917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ED08A2-50B3-4961-8523-17632BF6D4A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3158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o-R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98B3B1-9AE2-4F77-97C9-164AE81A2983}" type="slidenum">
              <a:rPr lang="ro-RO" smtClean="0"/>
              <a:t>15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6005787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 thruBlk="1"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 thruBlk="1"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 thruBlk="1"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Image"/>
          <p:cNvSpPr>
            <a:spLocks noGrp="1"/>
          </p:cNvSpPr>
          <p:nvPr>
            <p:ph type="pic" sz="half" idx="21"/>
          </p:nvPr>
        </p:nvSpPr>
        <p:spPr>
          <a:xfrm>
            <a:off x="1998398" y="203272"/>
            <a:ext cx="5143503" cy="457438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9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1812726" y="4723804"/>
            <a:ext cx="5518549" cy="1000127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0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812726" y="5732858"/>
            <a:ext cx="5518549" cy="794744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ct val="0"/>
              </a:spcBef>
              <a:buSzTx/>
              <a:buNone/>
              <a:defRPr sz="1800"/>
            </a:lvl1pPr>
            <a:lvl2pPr marL="0" indent="0" algn="ctr">
              <a:spcBef>
                <a:spcPct val="0"/>
              </a:spcBef>
              <a:buSzTx/>
              <a:buNone/>
              <a:defRPr sz="1800"/>
            </a:lvl2pPr>
            <a:lvl3pPr marL="0" indent="0" algn="ctr">
              <a:spcBef>
                <a:spcPct val="0"/>
              </a:spcBef>
              <a:buSzTx/>
              <a:buNone/>
              <a:defRPr sz="1800"/>
            </a:lvl3pPr>
            <a:lvl4pPr marL="0" indent="0" algn="ctr">
              <a:spcBef>
                <a:spcPct val="0"/>
              </a:spcBef>
              <a:buSzTx/>
              <a:buNone/>
              <a:defRPr sz="1800"/>
            </a:lvl4pPr>
            <a:lvl5pPr marL="0" indent="0" algn="ctr">
              <a:spcBef>
                <a:spcPct val="0"/>
              </a:spcBef>
              <a:buSzTx/>
              <a:buNone/>
              <a:defRPr sz="1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 thruBlk="1"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 thruBlk="1"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 thruBlk="1"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11/14/2022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 thruBlk="1"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11/14/2022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 thruBlk="1"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11/14/2022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 thruBlk="1"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 thruBlk="1"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 thruBlk="1"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11/14/2022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spd="med">
        <p14:reveal thruBlk="1"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png"/><Relationship Id="rId4" Type="http://schemas.openxmlformats.org/officeDocument/2006/relationships/image" Target="../media/image37.jpeg"/><Relationship Id="rId9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16.jpeg"/><Relationship Id="rId4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5.jpe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12" Type="http://schemas.openxmlformats.org/officeDocument/2006/relationships/image" Target="../media/image5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11" Type="http://schemas.openxmlformats.org/officeDocument/2006/relationships/image" Target="../media/image53.png"/><Relationship Id="rId5" Type="http://schemas.openxmlformats.org/officeDocument/2006/relationships/image" Target="../media/image48.png"/><Relationship Id="rId10" Type="http://schemas.openxmlformats.org/officeDocument/2006/relationships/image" Target="../media/image16.jpeg"/><Relationship Id="rId4" Type="http://schemas.openxmlformats.org/officeDocument/2006/relationships/image" Target="../media/image47.png"/><Relationship Id="rId9" Type="http://schemas.openxmlformats.org/officeDocument/2006/relationships/image" Target="../media/image5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4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image" Target="../media/image63.png"/><Relationship Id="rId7" Type="http://schemas.openxmlformats.org/officeDocument/2006/relationships/hyperlink" Target="http://www.zootehnie.ro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usamv.ro/index.php/ro/admitere" TargetMode="Externa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11" Type="http://schemas.openxmlformats.org/officeDocument/2006/relationships/image" Target="../media/image4.jpeg"/><Relationship Id="rId5" Type="http://schemas.openxmlformats.org/officeDocument/2006/relationships/image" Target="../media/image7.jpeg"/><Relationship Id="rId10" Type="http://schemas.openxmlformats.org/officeDocument/2006/relationships/image" Target="../media/image12.jpeg"/><Relationship Id="rId4" Type="http://schemas.openxmlformats.org/officeDocument/2006/relationships/image" Target="../media/image6.jpeg"/><Relationship Id="rId9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6.jpeg"/><Relationship Id="rId7" Type="http://schemas.openxmlformats.org/officeDocument/2006/relationships/image" Target="../media/image21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10" Type="http://schemas.openxmlformats.org/officeDocument/2006/relationships/image" Target="../media/image24.jpeg"/><Relationship Id="rId4" Type="http://schemas.openxmlformats.org/officeDocument/2006/relationships/image" Target="../media/image18.jpeg"/><Relationship Id="rId9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8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 thruBlk="1"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2190" y="2512755"/>
            <a:ext cx="2198056" cy="2002528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12" name="TextBox 11"/>
          <p:cNvSpPr txBox="1"/>
          <p:nvPr/>
        </p:nvSpPr>
        <p:spPr>
          <a:xfrm>
            <a:off x="150350" y="1088916"/>
            <a:ext cx="4325990" cy="4899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1400" dirty="0">
                <a:solidFill>
                  <a:srgbClr val="4A5C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Câmpuri didactice experimentale 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1400" dirty="0">
                <a:solidFill>
                  <a:srgbClr val="4A5C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Centrul de cercetare pentru studiul calității produselor agroalimentare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1400" dirty="0">
                <a:solidFill>
                  <a:srgbClr val="4A5C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Seră pentru cercetare, automatizată şi cu funcţii de autocontrol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1400" dirty="0">
                <a:solidFill>
                  <a:srgbClr val="4A5C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Solar chinezesc &amp; Fabrica de plante 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1400" dirty="0">
                <a:solidFill>
                  <a:srgbClr val="4A5C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Bibliotecă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1400" dirty="0">
                <a:solidFill>
                  <a:srgbClr val="4A5C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Centrul de Consiliere și Orientare în Carieră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1400" dirty="0">
                <a:solidFill>
                  <a:srgbClr val="4A5C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Parc Dendrologic, Grădină botanică și Rosariu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1400" dirty="0">
                <a:solidFill>
                  <a:srgbClr val="4A5C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Cantină şi terasă  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1400" dirty="0">
                <a:solidFill>
                  <a:srgbClr val="4A5C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 cămine și numeroase parcări destinate studenților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1400" dirty="0">
                <a:solidFill>
                  <a:srgbClr val="4A5C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Complex sportiv compus dintr-o sală de</a:t>
            </a:r>
          </a:p>
          <a:p>
            <a:pPr algn="just">
              <a:lnSpc>
                <a:spcPct val="150000"/>
              </a:lnSpc>
            </a:pPr>
            <a:r>
              <a:rPr lang="vi-VN" sz="1400" dirty="0">
                <a:solidFill>
                  <a:srgbClr val="4A5C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sport polivalentă de dimensiuni olimpice, o sală de fitness și terenuri de fotbal și tenis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vi-VN" sz="1400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7497" y="4694691"/>
            <a:ext cx="2132749" cy="1715203"/>
          </a:xfrm>
          <a:prstGeom prst="rect">
            <a:avLst/>
          </a:prstGeom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8424" y="2512754"/>
            <a:ext cx="2281727" cy="2002529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0183" y="685598"/>
            <a:ext cx="2180063" cy="1603222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8425" y="685598"/>
            <a:ext cx="2328921" cy="1603222"/>
          </a:xfrm>
          <a:prstGeom prst="rect">
            <a:avLst/>
          </a:prstGeom>
        </p:spPr>
      </p:pic>
      <p:pic>
        <p:nvPicPr>
          <p:cNvPr id="1026" name="Picture 2" descr="Este posibil ca imaginea sÄ conÅ£inÄ: casÄ Åi Ã®n aer liber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5337" y="4694691"/>
            <a:ext cx="2274813" cy="1706110"/>
          </a:xfrm>
          <a:prstGeom prst="rect">
            <a:avLst/>
          </a:prstGeom>
          <a:noFill/>
        </p:spPr>
      </p:pic>
      <p:pic>
        <p:nvPicPr>
          <p:cNvPr id="10" name="Picture 2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6054" y="6106304"/>
            <a:ext cx="5088020" cy="723075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897464" y="255300"/>
            <a:ext cx="3887980" cy="403697"/>
          </a:xfrm>
          <a:prstGeom prst="rect">
            <a:avLst/>
          </a:prstGeom>
          <a:solidFill>
            <a:srgbClr val="66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3" name="Dreptunghi 15"/>
          <p:cNvSpPr/>
          <p:nvPr/>
        </p:nvSpPr>
        <p:spPr>
          <a:xfrm>
            <a:off x="1930992" y="272482"/>
            <a:ext cx="31667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o-RO" b="1" dirty="0">
                <a:solidFill>
                  <a:schemeClr val="bg1"/>
                </a:solidFill>
              </a:rPr>
              <a:t>Campus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ro-RO" b="1" dirty="0">
                <a:solidFill>
                  <a:schemeClr val="bg1"/>
                </a:solidFill>
              </a:rPr>
              <a:t>Agronomie</a:t>
            </a:r>
            <a:r>
              <a:rPr lang="en-GB" b="1" dirty="0">
                <a:solidFill>
                  <a:schemeClr val="bg1"/>
                </a:solidFill>
              </a:rPr>
              <a:t> </a:t>
            </a:r>
            <a:r>
              <a:rPr lang="ro-RO" b="1" dirty="0">
                <a:solidFill>
                  <a:schemeClr val="bg1"/>
                </a:solidFill>
              </a:rPr>
              <a:t>-</a:t>
            </a:r>
            <a:r>
              <a:rPr lang="en-GB" b="1" dirty="0">
                <a:solidFill>
                  <a:schemeClr val="bg1"/>
                </a:solidFill>
              </a:rPr>
              <a:t> </a:t>
            </a:r>
            <a:r>
              <a:rPr lang="ro-RO" b="1" dirty="0">
                <a:solidFill>
                  <a:schemeClr val="bg1"/>
                </a:solidFill>
              </a:rPr>
              <a:t>Herăstrău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9" name="Rectangle 16"/>
          <p:cNvSpPr/>
          <p:nvPr/>
        </p:nvSpPr>
        <p:spPr>
          <a:xfrm>
            <a:off x="820313" y="255300"/>
            <a:ext cx="779887" cy="430298"/>
          </a:xfrm>
          <a:custGeom>
            <a:avLst/>
            <a:gdLst/>
            <a:ahLst/>
            <a:cxnLst/>
            <a:rect l="l" t="t" r="r" b="b"/>
            <a:pathLst>
              <a:path w="3240006" h="2129375">
                <a:moveTo>
                  <a:pt x="1916836" y="454558"/>
                </a:moveTo>
                <a:cubicBezTo>
                  <a:pt x="2018418" y="454558"/>
                  <a:pt x="2100766" y="536906"/>
                  <a:pt x="2100766" y="638488"/>
                </a:cubicBezTo>
                <a:cubicBezTo>
                  <a:pt x="2100766" y="740070"/>
                  <a:pt x="2018418" y="822418"/>
                  <a:pt x="1916836" y="822418"/>
                </a:cubicBezTo>
                <a:cubicBezTo>
                  <a:pt x="1815254" y="822418"/>
                  <a:pt x="1732906" y="740070"/>
                  <a:pt x="1732906" y="638488"/>
                </a:cubicBezTo>
                <a:cubicBezTo>
                  <a:pt x="1732906" y="536906"/>
                  <a:pt x="1815254" y="454558"/>
                  <a:pt x="1916836" y="454558"/>
                </a:cubicBezTo>
                <a:close/>
                <a:moveTo>
                  <a:pt x="1197545" y="272737"/>
                </a:moveTo>
                <a:lnTo>
                  <a:pt x="1861974" y="1458536"/>
                </a:lnTo>
                <a:lnTo>
                  <a:pt x="2263096" y="848801"/>
                </a:lnTo>
                <a:lnTo>
                  <a:pt x="2919562" y="1846679"/>
                </a:lnTo>
                <a:lnTo>
                  <a:pt x="2079459" y="1846679"/>
                </a:lnTo>
                <a:lnTo>
                  <a:pt x="1606629" y="1846679"/>
                </a:lnTo>
                <a:lnTo>
                  <a:pt x="315630" y="1846679"/>
                </a:lnTo>
                <a:close/>
                <a:moveTo>
                  <a:pt x="180003" y="164687"/>
                </a:moveTo>
                <a:lnTo>
                  <a:pt x="180003" y="1964687"/>
                </a:lnTo>
                <a:lnTo>
                  <a:pt x="3060003" y="1964687"/>
                </a:lnTo>
                <a:lnTo>
                  <a:pt x="3060003" y="164687"/>
                </a:lnTo>
                <a:close/>
                <a:moveTo>
                  <a:pt x="0" y="0"/>
                </a:moveTo>
                <a:lnTo>
                  <a:pt x="3240006" y="0"/>
                </a:lnTo>
                <a:lnTo>
                  <a:pt x="3240006" y="2129375"/>
                </a:lnTo>
                <a:lnTo>
                  <a:pt x="0" y="2129375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ko-KR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 thruBlk="1"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899160" y="1005110"/>
            <a:ext cx="765956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400" b="1" dirty="0">
                <a:solidFill>
                  <a:srgbClr val="4A5C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Centrul Cultural Studențesc</a:t>
            </a:r>
            <a:r>
              <a:rPr lang="en-GB" sz="1400" b="1" dirty="0">
                <a:solidFill>
                  <a:srgbClr val="4A5C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vi-VN" sz="1400" dirty="0">
                <a:solidFill>
                  <a:srgbClr val="4A5C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vi-VN" sz="1400" dirty="0">
                <a:solidFill>
                  <a:srgbClr val="4A5C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</a:t>
            </a:r>
            <a:r>
              <a:rPr lang="ro-RO" sz="1400" dirty="0">
                <a:solidFill>
                  <a:srgbClr val="4A5C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</a:t>
            </a:r>
            <a:r>
              <a:rPr lang="vi-VN" sz="1400" dirty="0">
                <a:solidFill>
                  <a:srgbClr val="4A5C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ic</a:t>
            </a:r>
            <a:r>
              <a:rPr lang="ro-RO" sz="1400" dirty="0">
                <a:solidFill>
                  <a:srgbClr val="4A5C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endParaRPr lang="en-GB" sz="1400" dirty="0">
              <a:solidFill>
                <a:srgbClr val="4A5C2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vi-VN" sz="1400" dirty="0">
                <a:solidFill>
                  <a:srgbClr val="4A5C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Teatru</a:t>
            </a:r>
            <a:endParaRPr lang="en-GB" sz="1400" dirty="0">
              <a:solidFill>
                <a:srgbClr val="4A5C2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vi-VN" sz="1400" dirty="0">
                <a:solidFill>
                  <a:srgbClr val="4A5C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Dans popular</a:t>
            </a:r>
            <a:r>
              <a:rPr lang="ro-RO" sz="1400" dirty="0">
                <a:solidFill>
                  <a:srgbClr val="4A5C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Ansambul Bucur</a:t>
            </a:r>
            <a:endParaRPr lang="en-GB" sz="1400" dirty="0">
              <a:solidFill>
                <a:srgbClr val="4A5C2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1400" dirty="0" err="1">
                <a:solidFill>
                  <a:srgbClr val="4A5C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Cercul</a:t>
            </a:r>
            <a:r>
              <a:rPr lang="en-GB" sz="1400" dirty="0">
                <a:solidFill>
                  <a:srgbClr val="4A5C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GB" sz="1400" dirty="0" err="1">
                <a:solidFill>
                  <a:srgbClr val="4A5C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Fotografie</a:t>
            </a:r>
            <a:endParaRPr lang="en-GB" sz="1400" dirty="0">
              <a:solidFill>
                <a:srgbClr val="4A5C2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1400" dirty="0" err="1">
                <a:solidFill>
                  <a:srgbClr val="4A5C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Cercul</a:t>
            </a:r>
            <a:r>
              <a:rPr lang="en-GB" sz="1400" dirty="0">
                <a:solidFill>
                  <a:srgbClr val="4A5C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GB" sz="1400" dirty="0" err="1">
                <a:solidFill>
                  <a:srgbClr val="4A5C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Ornitologie</a:t>
            </a:r>
            <a:r>
              <a:rPr lang="ro-RO" sz="1400" dirty="0">
                <a:solidFill>
                  <a:srgbClr val="4A5C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Aves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o-RO" sz="1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GB" sz="1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vi-VN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99160" y="2608844"/>
            <a:ext cx="473049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b="1" dirty="0">
                <a:solidFill>
                  <a:srgbClr val="4A5C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AGRONOMIADA  </a:t>
            </a:r>
            <a:r>
              <a:rPr lang="en-GB" sz="1400" dirty="0">
                <a:solidFill>
                  <a:srgbClr val="4A5C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en-GB" sz="1400" dirty="0">
                <a:solidFill>
                  <a:srgbClr val="4A5C26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1400" dirty="0" err="1">
                <a:solidFill>
                  <a:srgbClr val="4A5C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competiții</a:t>
            </a:r>
            <a:r>
              <a:rPr lang="en-GB" sz="1400" dirty="0">
                <a:solidFill>
                  <a:srgbClr val="4A5C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cu mare </a:t>
            </a:r>
            <a:r>
              <a:rPr lang="en-GB" sz="1400" dirty="0" err="1">
                <a:solidFill>
                  <a:srgbClr val="4A5C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tradi</a:t>
            </a:r>
            <a:r>
              <a:rPr lang="ro-RO" sz="1400" dirty="0">
                <a:solidFill>
                  <a:srgbClr val="4A5C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ţ</a:t>
            </a:r>
            <a:r>
              <a:rPr lang="en-GB" sz="1400" dirty="0" err="1">
                <a:solidFill>
                  <a:srgbClr val="4A5C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ie</a:t>
            </a:r>
            <a:r>
              <a:rPr lang="en-GB" sz="1400" dirty="0">
                <a:solidFill>
                  <a:srgbClr val="4A5C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ro-RO" sz="1400" dirty="0">
                <a:solidFill>
                  <a:srgbClr val="4A5C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ş</a:t>
            </a:r>
            <a:r>
              <a:rPr lang="en-GB" sz="1400" dirty="0" err="1">
                <a:solidFill>
                  <a:srgbClr val="4A5C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tiin</a:t>
            </a:r>
            <a:r>
              <a:rPr lang="ro-RO" sz="1400" dirty="0">
                <a:solidFill>
                  <a:srgbClr val="4A5C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ţ</a:t>
            </a:r>
            <a:r>
              <a:rPr lang="en-GB" sz="1400" dirty="0" err="1">
                <a:solidFill>
                  <a:srgbClr val="4A5C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ifice</a:t>
            </a:r>
            <a:r>
              <a:rPr lang="en-GB" sz="1400" dirty="0">
                <a:solidFill>
                  <a:srgbClr val="4A5C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o-RO" sz="1400" dirty="0">
                <a:solidFill>
                  <a:srgbClr val="4A5C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ş</a:t>
            </a:r>
            <a:r>
              <a:rPr lang="en-GB" sz="1400" dirty="0" err="1">
                <a:solidFill>
                  <a:srgbClr val="4A5C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GB" sz="1400" dirty="0">
                <a:solidFill>
                  <a:srgbClr val="4A5C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sportive) dedicate </a:t>
            </a:r>
            <a:br>
              <a:rPr lang="en-GB" sz="1400" dirty="0">
                <a:solidFill>
                  <a:srgbClr val="4A5C26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1400" dirty="0" err="1">
                <a:solidFill>
                  <a:srgbClr val="4A5C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exclusiv</a:t>
            </a:r>
            <a:r>
              <a:rPr lang="en-GB" sz="1400" dirty="0">
                <a:solidFill>
                  <a:srgbClr val="4A5C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400" dirty="0" err="1">
                <a:solidFill>
                  <a:srgbClr val="4A5C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studen</a:t>
            </a:r>
            <a:r>
              <a:rPr lang="ro-RO" sz="1400" dirty="0">
                <a:solidFill>
                  <a:srgbClr val="4A5C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ţ</a:t>
            </a:r>
            <a:r>
              <a:rPr lang="en-GB" sz="1400" dirty="0" err="1">
                <a:solidFill>
                  <a:srgbClr val="4A5C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ilor</a:t>
            </a:r>
            <a:r>
              <a:rPr lang="en-GB" sz="1400" dirty="0">
                <a:solidFill>
                  <a:srgbClr val="4A5C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400" dirty="0" err="1">
                <a:solidFill>
                  <a:srgbClr val="4A5C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agronomi</a:t>
            </a:r>
            <a:r>
              <a:rPr lang="en-GB" sz="1400" dirty="0">
                <a:solidFill>
                  <a:srgbClr val="4A5C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din </a:t>
            </a:r>
            <a:r>
              <a:rPr lang="en-GB" sz="1400" dirty="0" err="1">
                <a:solidFill>
                  <a:srgbClr val="4A5C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toată</a:t>
            </a:r>
            <a:r>
              <a:rPr lang="en-GB" sz="1400" dirty="0">
                <a:solidFill>
                  <a:srgbClr val="4A5C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o-RO" sz="1400" dirty="0">
                <a:solidFill>
                  <a:srgbClr val="4A5C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ţ</a:t>
            </a:r>
            <a:r>
              <a:rPr lang="en-GB" sz="1400" dirty="0" err="1">
                <a:solidFill>
                  <a:srgbClr val="4A5C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ara</a:t>
            </a:r>
            <a:r>
              <a:rPr lang="en-GB" sz="1400" dirty="0">
                <a:solidFill>
                  <a:srgbClr val="4A5C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GB" sz="1400" dirty="0" err="1">
                <a:solidFill>
                  <a:srgbClr val="4A5C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Agronomiada</a:t>
            </a:r>
            <a:r>
              <a:rPr lang="en-GB" sz="1400" dirty="0">
                <a:solidFill>
                  <a:srgbClr val="4A5C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are </a:t>
            </a:r>
            <a:r>
              <a:rPr lang="en-GB" sz="1400" dirty="0" err="1">
                <a:solidFill>
                  <a:srgbClr val="4A5C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loc</a:t>
            </a:r>
            <a:r>
              <a:rPr lang="en-GB" sz="1400" dirty="0">
                <a:solidFill>
                  <a:srgbClr val="4A5C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400" dirty="0" err="1">
                <a:solidFill>
                  <a:srgbClr val="4A5C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prin</a:t>
            </a:r>
            <a:r>
              <a:rPr lang="en-GB" sz="1400" dirty="0">
                <a:solidFill>
                  <a:srgbClr val="4A5C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rota</a:t>
            </a:r>
            <a:r>
              <a:rPr lang="ro-RO" sz="1400" dirty="0">
                <a:solidFill>
                  <a:srgbClr val="4A5C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ţ</a:t>
            </a:r>
            <a:r>
              <a:rPr lang="en-GB" sz="1400" dirty="0" err="1">
                <a:solidFill>
                  <a:srgbClr val="4A5C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ie</a:t>
            </a:r>
            <a:r>
              <a:rPr lang="en-GB" sz="1400" dirty="0">
                <a:solidFill>
                  <a:srgbClr val="4A5C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o-RO" sz="1400" dirty="0">
                <a:solidFill>
                  <a:srgbClr val="4A5C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î</a:t>
            </a:r>
            <a:r>
              <a:rPr lang="en-GB" sz="1400" dirty="0" err="1">
                <a:solidFill>
                  <a:srgbClr val="4A5C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ntr-unul</a:t>
            </a:r>
            <a:r>
              <a:rPr lang="en-GB" sz="1400" dirty="0">
                <a:solidFill>
                  <a:srgbClr val="4A5C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400" dirty="0" err="1">
                <a:solidFill>
                  <a:srgbClr val="4A5C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dintre</a:t>
            </a:r>
            <a:r>
              <a:rPr lang="en-GB" sz="1400" dirty="0">
                <a:solidFill>
                  <a:srgbClr val="4A5C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400" dirty="0" err="1">
                <a:solidFill>
                  <a:srgbClr val="4A5C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cele</a:t>
            </a:r>
            <a:r>
              <a:rPr lang="en-GB" sz="1400" dirty="0">
                <a:solidFill>
                  <a:srgbClr val="4A5C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400" dirty="0" err="1">
                <a:solidFill>
                  <a:srgbClr val="4A5C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cinci</a:t>
            </a:r>
            <a:r>
              <a:rPr lang="en-GB" sz="1400" dirty="0">
                <a:solidFill>
                  <a:srgbClr val="4A5C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centre </a:t>
            </a:r>
            <a:r>
              <a:rPr lang="en-GB" sz="1400" dirty="0" err="1">
                <a:solidFill>
                  <a:srgbClr val="4A5C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universitare</a:t>
            </a:r>
            <a:r>
              <a:rPr lang="en-GB" sz="1400" dirty="0">
                <a:solidFill>
                  <a:srgbClr val="4A5C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cu </a:t>
            </a:r>
            <a:r>
              <a:rPr lang="ro-RO" sz="1400" dirty="0">
                <a:solidFill>
                  <a:srgbClr val="4A5C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î</a:t>
            </a:r>
            <a:r>
              <a:rPr lang="en-GB" sz="1400" dirty="0" err="1">
                <a:solidFill>
                  <a:srgbClr val="4A5C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nv</a:t>
            </a:r>
            <a:r>
              <a:rPr lang="ro-RO" sz="1400" dirty="0">
                <a:solidFill>
                  <a:srgbClr val="4A5C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ăţă</a:t>
            </a:r>
            <a:r>
              <a:rPr lang="en-GB" sz="1400" dirty="0">
                <a:solidFill>
                  <a:srgbClr val="4A5C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ro-RO" sz="1400" dirty="0">
                <a:solidFill>
                  <a:srgbClr val="4A5C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â</a:t>
            </a:r>
            <a:r>
              <a:rPr lang="en-GB" sz="1400" dirty="0" err="1">
                <a:solidFill>
                  <a:srgbClr val="4A5C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nt</a:t>
            </a:r>
            <a:r>
              <a:rPr lang="en-GB" sz="1400" dirty="0">
                <a:solidFill>
                  <a:srgbClr val="4A5C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agronomic: </a:t>
            </a:r>
            <a:r>
              <a:rPr lang="en-GB" sz="1400" dirty="0" err="1">
                <a:solidFill>
                  <a:srgbClr val="4A5C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Bucure</a:t>
            </a:r>
            <a:r>
              <a:rPr lang="ro-RO" sz="1400" dirty="0">
                <a:solidFill>
                  <a:srgbClr val="4A5C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ş</a:t>
            </a:r>
            <a:r>
              <a:rPr lang="en-GB" sz="1400" dirty="0" err="1">
                <a:solidFill>
                  <a:srgbClr val="4A5C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</a:t>
            </a:r>
            <a:r>
              <a:rPr lang="en-GB" sz="1400" dirty="0">
                <a:solidFill>
                  <a:srgbClr val="4A5C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1400" dirty="0" err="1">
                <a:solidFill>
                  <a:srgbClr val="4A5C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Ia</a:t>
            </a:r>
            <a:r>
              <a:rPr lang="ro-RO" sz="1400" dirty="0">
                <a:solidFill>
                  <a:srgbClr val="4A5C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ş</a:t>
            </a:r>
            <a:r>
              <a:rPr lang="en-GB" sz="1400" dirty="0" err="1">
                <a:solidFill>
                  <a:srgbClr val="4A5C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GB" sz="1400" dirty="0">
                <a:solidFill>
                  <a:srgbClr val="4A5C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1400" dirty="0" err="1">
                <a:solidFill>
                  <a:srgbClr val="4A5C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Cluj</a:t>
            </a:r>
            <a:r>
              <a:rPr lang="en-GB" sz="1400" dirty="0">
                <a:solidFill>
                  <a:srgbClr val="4A5C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1400" dirty="0" err="1">
                <a:solidFill>
                  <a:srgbClr val="4A5C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Timi</a:t>
            </a:r>
            <a:r>
              <a:rPr lang="ro-RO" sz="1400" dirty="0">
                <a:solidFill>
                  <a:srgbClr val="4A5C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ş</a:t>
            </a:r>
            <a:r>
              <a:rPr lang="en-GB" sz="1400" dirty="0" err="1">
                <a:solidFill>
                  <a:srgbClr val="4A5C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oara</a:t>
            </a:r>
            <a:r>
              <a:rPr lang="en-GB" sz="1400" dirty="0">
                <a:solidFill>
                  <a:srgbClr val="4A5C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o-RO" sz="1400" dirty="0">
                <a:solidFill>
                  <a:srgbClr val="4A5C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ş</a:t>
            </a:r>
            <a:r>
              <a:rPr lang="en-GB" sz="1400" dirty="0" err="1">
                <a:solidFill>
                  <a:srgbClr val="4A5C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GB" sz="1400" dirty="0">
                <a:solidFill>
                  <a:srgbClr val="4A5C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Craiova.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0810" y="21833"/>
            <a:ext cx="3002190" cy="200074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99160" y="4116949"/>
            <a:ext cx="3733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sz="1400" b="1" dirty="0">
                <a:solidFill>
                  <a:srgbClr val="4A5C26"/>
                </a:solidFill>
              </a:rPr>
              <a:t>BOBOCFEST</a:t>
            </a:r>
            <a:r>
              <a:rPr lang="ro-RO" sz="1400" dirty="0">
                <a:solidFill>
                  <a:srgbClr val="4A5C26"/>
                </a:solidFill>
              </a:rPr>
              <a:t>- e</a:t>
            </a:r>
            <a:r>
              <a:rPr lang="en-GB" sz="1400" dirty="0" err="1">
                <a:solidFill>
                  <a:srgbClr val="4A5C26"/>
                </a:solidFill>
              </a:rPr>
              <a:t>veniment</a:t>
            </a:r>
            <a:r>
              <a:rPr lang="en-GB" sz="1400" dirty="0">
                <a:solidFill>
                  <a:srgbClr val="4A5C26"/>
                </a:solidFill>
              </a:rPr>
              <a:t> de “Bun </a:t>
            </a:r>
            <a:r>
              <a:rPr lang="en-GB" sz="1400" dirty="0" err="1">
                <a:solidFill>
                  <a:srgbClr val="4A5C26"/>
                </a:solidFill>
              </a:rPr>
              <a:t>venit</a:t>
            </a:r>
            <a:r>
              <a:rPr lang="en-GB" sz="1400" dirty="0">
                <a:solidFill>
                  <a:srgbClr val="4A5C26"/>
                </a:solidFill>
              </a:rPr>
              <a:t>” </a:t>
            </a:r>
            <a:r>
              <a:rPr lang="en-GB" sz="1400" dirty="0" err="1">
                <a:solidFill>
                  <a:srgbClr val="4A5C26"/>
                </a:solidFill>
              </a:rPr>
              <a:t>dedicat</a:t>
            </a:r>
            <a:r>
              <a:rPr lang="en-GB" sz="1400" dirty="0">
                <a:solidFill>
                  <a:srgbClr val="4A5C26"/>
                </a:solidFill>
              </a:rPr>
              <a:t> </a:t>
            </a:r>
            <a:r>
              <a:rPr lang="en-GB" sz="1400" dirty="0" err="1">
                <a:solidFill>
                  <a:srgbClr val="4A5C26"/>
                </a:solidFill>
              </a:rPr>
              <a:t>studenților</a:t>
            </a:r>
            <a:r>
              <a:rPr lang="en-GB" sz="1400" dirty="0">
                <a:solidFill>
                  <a:srgbClr val="4A5C26"/>
                </a:solidFill>
              </a:rPr>
              <a:t> din </a:t>
            </a:r>
            <a:r>
              <a:rPr lang="en-GB" sz="1400" dirty="0" err="1">
                <a:solidFill>
                  <a:srgbClr val="4A5C26"/>
                </a:solidFill>
              </a:rPr>
              <a:t>anul</a:t>
            </a:r>
            <a:r>
              <a:rPr lang="en-GB" sz="1400" dirty="0">
                <a:solidFill>
                  <a:srgbClr val="4A5C26"/>
                </a:solidFill>
              </a:rPr>
              <a:t> I</a:t>
            </a:r>
            <a:r>
              <a:rPr lang="ro-RO" sz="1400" dirty="0">
                <a:solidFill>
                  <a:srgbClr val="4A5C26"/>
                </a:solidFill>
              </a:rPr>
              <a:t> </a:t>
            </a:r>
            <a:endParaRPr lang="en-GB" sz="1400" dirty="0">
              <a:solidFill>
                <a:srgbClr val="4A5C26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8783" y="3757772"/>
            <a:ext cx="3023441" cy="203342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48784" y="2077428"/>
            <a:ext cx="3014216" cy="1507108"/>
          </a:xfrm>
          <a:prstGeom prst="rect">
            <a:avLst/>
          </a:prstGeom>
        </p:spPr>
      </p:pic>
      <p:pic>
        <p:nvPicPr>
          <p:cNvPr id="10" name="Picture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6054" y="6106304"/>
            <a:ext cx="5088020" cy="723075"/>
          </a:xfrm>
          <a:prstGeom prst="rect">
            <a:avLst/>
          </a:prstGeom>
        </p:spPr>
      </p:pic>
      <p:sp>
        <p:nvSpPr>
          <p:cNvPr id="12" name="Rectangle 10"/>
          <p:cNvSpPr/>
          <p:nvPr/>
        </p:nvSpPr>
        <p:spPr>
          <a:xfrm>
            <a:off x="1860804" y="275539"/>
            <a:ext cx="3887980" cy="403697"/>
          </a:xfrm>
          <a:prstGeom prst="rect">
            <a:avLst/>
          </a:prstGeom>
          <a:solidFill>
            <a:srgbClr val="66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4" name="Dreptunghi 15"/>
          <p:cNvSpPr/>
          <p:nvPr/>
        </p:nvSpPr>
        <p:spPr>
          <a:xfrm>
            <a:off x="1967521" y="292721"/>
            <a:ext cx="26120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b="1" dirty="0" err="1">
                <a:solidFill>
                  <a:schemeClr val="bg1"/>
                </a:solidFill>
              </a:rPr>
              <a:t>Activ</a:t>
            </a:r>
            <a:r>
              <a:rPr lang="ro-RO" b="1" dirty="0">
                <a:solidFill>
                  <a:schemeClr val="bg1"/>
                </a:solidFill>
              </a:rPr>
              <a:t>ități extracurriculare</a:t>
            </a:r>
          </a:p>
        </p:txBody>
      </p:sp>
      <p:sp>
        <p:nvSpPr>
          <p:cNvPr id="16" name="Rectangle 16"/>
          <p:cNvSpPr/>
          <p:nvPr/>
        </p:nvSpPr>
        <p:spPr>
          <a:xfrm rot="2700000">
            <a:off x="1164545" y="33818"/>
            <a:ext cx="467534" cy="944280"/>
          </a:xfrm>
          <a:custGeom>
            <a:avLst/>
            <a:gdLst/>
            <a:ahLst/>
            <a:cxnLst/>
            <a:rect l="l" t="t" r="r" b="b"/>
            <a:pathLst>
              <a:path w="2232248" h="4001999">
                <a:moveTo>
                  <a:pt x="1116887" y="0"/>
                </a:moveTo>
                <a:cubicBezTo>
                  <a:pt x="1270748" y="4762"/>
                  <a:pt x="1433283" y="120651"/>
                  <a:pt x="1447291" y="308459"/>
                </a:cubicBezTo>
                <a:cubicBezTo>
                  <a:pt x="1483174" y="544979"/>
                  <a:pt x="1283237" y="603082"/>
                  <a:pt x="1339988" y="887363"/>
                </a:cubicBezTo>
                <a:lnTo>
                  <a:pt x="2232248" y="887363"/>
                </a:lnTo>
                <a:lnTo>
                  <a:pt x="2232248" y="1778237"/>
                </a:lnTo>
                <a:cubicBezTo>
                  <a:pt x="1956566" y="1829261"/>
                  <a:pt x="1897086" y="1634366"/>
                  <a:pt x="1663321" y="1669832"/>
                </a:cubicBezTo>
                <a:cubicBezTo>
                  <a:pt x="1475513" y="1683840"/>
                  <a:pt x="1359624" y="1846375"/>
                  <a:pt x="1354862" y="2000236"/>
                </a:cubicBezTo>
                <a:cubicBezTo>
                  <a:pt x="1358037" y="2135389"/>
                  <a:pt x="1477787" y="2334920"/>
                  <a:pt x="1701420" y="2336507"/>
                </a:cubicBezTo>
                <a:cubicBezTo>
                  <a:pt x="1972077" y="2308709"/>
                  <a:pt x="1932339" y="2176007"/>
                  <a:pt x="2232248" y="2187989"/>
                </a:cubicBezTo>
                <a:lnTo>
                  <a:pt x="2232248" y="3119611"/>
                </a:lnTo>
                <a:lnTo>
                  <a:pt x="1303259" y="3119611"/>
                </a:lnTo>
                <a:cubicBezTo>
                  <a:pt x="1289664" y="3424971"/>
                  <a:pt x="1423682" y="3383289"/>
                  <a:pt x="1451633" y="3655441"/>
                </a:cubicBezTo>
                <a:cubicBezTo>
                  <a:pt x="1450046" y="3879074"/>
                  <a:pt x="1250515" y="3998824"/>
                  <a:pt x="1115362" y="4001999"/>
                </a:cubicBezTo>
                <a:cubicBezTo>
                  <a:pt x="961501" y="3997237"/>
                  <a:pt x="798966" y="3881348"/>
                  <a:pt x="784958" y="3693540"/>
                </a:cubicBezTo>
                <a:cubicBezTo>
                  <a:pt x="749282" y="3458385"/>
                  <a:pt x="946712" y="3399594"/>
                  <a:pt x="892811" y="3119611"/>
                </a:cubicBezTo>
                <a:lnTo>
                  <a:pt x="0" y="3119611"/>
                </a:lnTo>
                <a:lnTo>
                  <a:pt x="0" y="2203607"/>
                </a:lnTo>
                <a:cubicBezTo>
                  <a:pt x="285884" y="2145799"/>
                  <a:pt x="343730" y="2346665"/>
                  <a:pt x="580754" y="2310706"/>
                </a:cubicBezTo>
                <a:cubicBezTo>
                  <a:pt x="768562" y="2296698"/>
                  <a:pt x="884451" y="2134163"/>
                  <a:pt x="889213" y="1980302"/>
                </a:cubicBezTo>
                <a:cubicBezTo>
                  <a:pt x="886038" y="1845149"/>
                  <a:pt x="766288" y="1645618"/>
                  <a:pt x="542655" y="1644031"/>
                </a:cubicBezTo>
                <a:cubicBezTo>
                  <a:pt x="268493" y="1672188"/>
                  <a:pt x="312817" y="1807984"/>
                  <a:pt x="0" y="1792208"/>
                </a:cubicBezTo>
                <a:lnTo>
                  <a:pt x="0" y="887363"/>
                </a:lnTo>
                <a:lnTo>
                  <a:pt x="928847" y="887363"/>
                </a:lnTo>
                <a:cubicBezTo>
                  <a:pt x="944034" y="576570"/>
                  <a:pt x="808718" y="620178"/>
                  <a:pt x="780616" y="346558"/>
                </a:cubicBezTo>
                <a:cubicBezTo>
                  <a:pt x="782203" y="122925"/>
                  <a:pt x="981734" y="3175"/>
                  <a:pt x="111688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4C3A1BF-E347-112F-E454-43F3EB680CF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2684" y="4640169"/>
            <a:ext cx="2166054" cy="162454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 thruBlk="1"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5553" y="5240171"/>
            <a:ext cx="2562225" cy="523875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5527" y="5909161"/>
            <a:ext cx="2323419" cy="221278"/>
          </a:xfrm>
          <a:prstGeom prst="rect">
            <a:avLst/>
          </a:prstGeom>
        </p:spPr>
      </p:pic>
      <p:pic>
        <p:nvPicPr>
          <p:cNvPr id="3" name="Imagine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3" t="20706" r="5795" b="41334"/>
          <a:stretch>
            <a:fillRect/>
          </a:stretch>
        </p:blipFill>
        <p:spPr>
          <a:xfrm>
            <a:off x="262746" y="730125"/>
            <a:ext cx="5206072" cy="5482190"/>
          </a:xfrm>
          <a:prstGeom prst="rect">
            <a:avLst/>
          </a:prstGeom>
        </p:spPr>
      </p:pic>
      <p:pic>
        <p:nvPicPr>
          <p:cNvPr id="43" name="Picture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4596" y="2041958"/>
            <a:ext cx="2776658" cy="1947285"/>
          </a:xfrm>
          <a:prstGeom prst="rect">
            <a:avLst/>
          </a:prstGeom>
        </p:spPr>
      </p:pic>
      <p:pic>
        <p:nvPicPr>
          <p:cNvPr id="1034" name="Picture 10" descr="Website Icon – Free Download, PNG and Vector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0902" y="5305366"/>
            <a:ext cx="338817" cy="338817"/>
          </a:xfrm>
          <a:prstGeom prst="rect">
            <a:avLst/>
          </a:prstGeom>
          <a:noFill/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8"/>
          <a:srcRect l="2852" b="8575"/>
          <a:stretch>
            <a:fillRect/>
          </a:stretch>
        </p:blipFill>
        <p:spPr>
          <a:xfrm>
            <a:off x="2392680" y="109258"/>
            <a:ext cx="3949858" cy="1044986"/>
          </a:xfrm>
          <a:prstGeom prst="rect">
            <a:avLst/>
          </a:prstGeom>
        </p:spPr>
      </p:pic>
      <p:pic>
        <p:nvPicPr>
          <p:cNvPr id="44" name="Imagine 4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4596" y="80185"/>
            <a:ext cx="2776658" cy="1850951"/>
          </a:xfrm>
          <a:prstGeom prst="rect">
            <a:avLst/>
          </a:prstGeom>
        </p:spPr>
      </p:pic>
      <p:pic>
        <p:nvPicPr>
          <p:cNvPr id="11" name="Picture 2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6133426"/>
            <a:ext cx="5088020" cy="723075"/>
          </a:xfrm>
          <a:prstGeom prst="rect">
            <a:avLst/>
          </a:prstGeom>
        </p:spPr>
      </p:pic>
      <p:pic>
        <p:nvPicPr>
          <p:cNvPr id="1032" name="Picture 8" descr="Facebook logo 2019 Logo Icon of Flat style - Available in SVG, PNG, EPS, AI  &amp; Icon fonts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0020" y="5874868"/>
            <a:ext cx="309699" cy="309699"/>
          </a:xfrm>
          <a:prstGeom prst="rect">
            <a:avLst/>
          </a:prstGeom>
          <a:noFill/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FEA9880-C6F7-2DE2-2872-E022094E6E4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18463" y="5133612"/>
            <a:ext cx="2554018" cy="1021141"/>
          </a:xfrm>
          <a:prstGeom prst="rect">
            <a:avLst/>
          </a:prstGeom>
        </p:spPr>
      </p:pic>
      <p:pic>
        <p:nvPicPr>
          <p:cNvPr id="4" name="Imagine 8">
            <a:extLst>
              <a:ext uri="{FF2B5EF4-FFF2-40B4-BE49-F238E27FC236}">
                <a16:creationId xmlns:a16="http://schemas.microsoft.com/office/drawing/2014/main" xmlns="" id="{CF6A0433-FA64-3DF4-E2EC-90E9E29F7BB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1490" y="4063717"/>
            <a:ext cx="1862474" cy="124164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 thruBlk="1"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This is a general title for this slide"/>
          <p:cNvSpPr txBox="1"/>
          <p:nvPr/>
        </p:nvSpPr>
        <p:spPr>
          <a:xfrm>
            <a:off x="36844" y="510867"/>
            <a:ext cx="5539740" cy="330200"/>
          </a:xfrm>
          <a:prstGeom prst="rect">
            <a:avLst/>
          </a:prstGeom>
          <a:ln w="12700">
            <a:miter lim="400000"/>
          </a:ln>
        </p:spPr>
        <p:txBody>
          <a:bodyPr wrap="none" lIns="26789" tIns="26789" rIns="26789" bIns="26789" anchor="ctr">
            <a:spAutoFit/>
          </a:bodyPr>
          <a:lstStyle>
            <a:lvl1pPr algn="l">
              <a:defRPr sz="3000">
                <a:latin typeface="Poppins ExtraLight"/>
                <a:ea typeface="Poppins ExtraLight"/>
                <a:cs typeface="Poppins ExtraLight"/>
                <a:sym typeface="Poppins ExtraLight"/>
              </a:defRPr>
            </a:lvl1pPr>
          </a:lstStyle>
          <a:p>
            <a:pPr algn="ctr"/>
            <a:r>
              <a:rPr lang="ro-RO" sz="1800" b="1" dirty="0">
                <a:solidFill>
                  <a:schemeClr val="tx1"/>
                </a:solidFill>
              </a:rPr>
              <a:t>Ce burse poți obține la USAMV București?</a:t>
            </a:r>
            <a:endParaRPr lang="en-GB" sz="1800" dirty="0">
              <a:solidFill>
                <a:schemeClr val="tx1"/>
              </a:solidFill>
            </a:endParaRPr>
          </a:p>
        </p:txBody>
      </p:sp>
      <p:sp>
        <p:nvSpPr>
          <p:cNvPr id="170" name="Subhead title"/>
          <p:cNvSpPr txBox="1"/>
          <p:nvPr/>
        </p:nvSpPr>
        <p:spPr>
          <a:xfrm>
            <a:off x="3773576" y="5676318"/>
            <a:ext cx="1089660" cy="226695"/>
          </a:xfrm>
          <a:prstGeom prst="rect">
            <a:avLst/>
          </a:prstGeom>
          <a:ln w="12700">
            <a:miter lim="400000"/>
          </a:ln>
        </p:spPr>
        <p:txBody>
          <a:bodyPr wrap="none" lIns="26789" tIns="26789" rIns="26789" bIns="26789" anchor="ctr">
            <a:spAutoFit/>
          </a:bodyPr>
          <a:lstStyle>
            <a:lvl1pPr algn="l"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1pPr>
          </a:lstStyle>
          <a:p>
            <a:pPr algn="ctr"/>
            <a:r>
              <a:rPr lang="en-GB" sz="1125" b="1" dirty="0">
                <a:solidFill>
                  <a:srgbClr val="6DAA84"/>
                </a:solidFill>
                <a:latin typeface="Poppins Regular"/>
                <a:ea typeface="Helvetica Neue Medium"/>
                <a:cs typeface="Helvetica Neue Medium"/>
                <a:sym typeface="Helvetica Neue Medium"/>
              </a:rPr>
              <a:t>www.usamv.ro</a:t>
            </a:r>
            <a:endParaRPr sz="1125" b="1" dirty="0">
              <a:solidFill>
                <a:srgbClr val="6DAA84"/>
              </a:solidFill>
              <a:latin typeface="Poppins Regular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1085" y="1526429"/>
            <a:ext cx="2101883" cy="248066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69622" y="1153620"/>
            <a:ext cx="3472405" cy="7169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da-DK" sz="1015" b="1" dirty="0">
                <a:solidFill>
                  <a:srgbClr val="6DAA84"/>
                </a:solidFill>
                <a:latin typeface="Poppins Regular"/>
                <a:sym typeface="Poppins ExtraLight"/>
              </a:rPr>
              <a:t>Bursa de performanță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da-DK" sz="1015" b="1" dirty="0">
                <a:solidFill>
                  <a:srgbClr val="6DAA84"/>
                </a:solidFill>
                <a:latin typeface="Poppins Regular"/>
                <a:sym typeface="Poppins ExtraLight"/>
              </a:rPr>
              <a:t>Bursa de merit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da-DK" sz="1015" b="1" dirty="0">
                <a:solidFill>
                  <a:srgbClr val="6DAA84"/>
                </a:solidFill>
                <a:latin typeface="Poppins Regular"/>
                <a:sym typeface="Poppins ExtraLight"/>
              </a:rPr>
              <a:t>Burse sociale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da-DK" sz="1015" b="1" dirty="0">
                <a:solidFill>
                  <a:srgbClr val="6DAA84"/>
                </a:solidFill>
                <a:latin typeface="Poppins Regular"/>
                <a:sym typeface="Poppins ExtraLight"/>
              </a:rPr>
              <a:t>Burse speciale</a:t>
            </a:r>
            <a:endParaRPr lang="en-GB" sz="1015" b="1" dirty="0">
              <a:solidFill>
                <a:srgbClr val="6DAA84"/>
              </a:solidFill>
              <a:latin typeface="Poppins Regular"/>
              <a:sym typeface="Poppins ExtraLigh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991085" y="4215279"/>
            <a:ext cx="2241817" cy="12528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GB" sz="1350" b="1" dirty="0">
                <a:solidFill>
                  <a:srgbClr val="6DAA84"/>
                </a:solidFill>
                <a:latin typeface="Poppins Regular"/>
              </a:rPr>
              <a:t>Ce </a:t>
            </a:r>
            <a:r>
              <a:rPr lang="en-GB" sz="1350" b="1" dirty="0" err="1">
                <a:solidFill>
                  <a:srgbClr val="6DAA84"/>
                </a:solidFill>
                <a:latin typeface="Poppins Regular"/>
              </a:rPr>
              <a:t>finanțare</a:t>
            </a:r>
            <a:r>
              <a:rPr lang="en-GB" sz="1350" b="1" dirty="0">
                <a:solidFill>
                  <a:srgbClr val="6DAA84"/>
                </a:solidFill>
                <a:latin typeface="Poppins Regular"/>
              </a:rPr>
              <a:t> </a:t>
            </a:r>
            <a:r>
              <a:rPr lang="en-GB" sz="1350" b="1" dirty="0" err="1">
                <a:solidFill>
                  <a:srgbClr val="6DAA84"/>
                </a:solidFill>
                <a:latin typeface="Poppins Regular"/>
              </a:rPr>
              <a:t>primești</a:t>
            </a:r>
            <a:r>
              <a:rPr lang="en-GB" sz="1350" b="1" dirty="0">
                <a:solidFill>
                  <a:srgbClr val="6DAA84"/>
                </a:solidFill>
                <a:latin typeface="Poppins Regular"/>
              </a:rPr>
              <a:t>?</a:t>
            </a:r>
          </a:p>
          <a:p>
            <a:pPr algn="l"/>
            <a:r>
              <a:rPr lang="en-GB" sz="900" dirty="0">
                <a:solidFill>
                  <a:srgbClr val="393535"/>
                </a:solidFill>
                <a:latin typeface="Poppins Regular"/>
              </a:rPr>
              <a:t>520 €/</a:t>
            </a:r>
            <a:r>
              <a:rPr lang="en-GB" sz="900" dirty="0" err="1">
                <a:solidFill>
                  <a:srgbClr val="393535"/>
                </a:solidFill>
                <a:latin typeface="Poppins Regular"/>
              </a:rPr>
              <a:t>luna</a:t>
            </a:r>
            <a:r>
              <a:rPr lang="en-GB" sz="900" dirty="0">
                <a:solidFill>
                  <a:srgbClr val="393535"/>
                </a:solidFill>
                <a:latin typeface="Poppins Regular"/>
              </a:rPr>
              <a:t> de </a:t>
            </a:r>
            <a:r>
              <a:rPr lang="en-GB" sz="900" dirty="0" err="1">
                <a:solidFill>
                  <a:srgbClr val="393535"/>
                </a:solidFill>
                <a:latin typeface="Poppins Regular"/>
              </a:rPr>
              <a:t>studiu</a:t>
            </a:r>
            <a:r>
              <a:rPr lang="en-GB" sz="900" dirty="0">
                <a:solidFill>
                  <a:srgbClr val="393535"/>
                </a:solidFill>
                <a:latin typeface="Poppins Regular"/>
              </a:rPr>
              <a:t>,</a:t>
            </a:r>
          </a:p>
          <a:p>
            <a:pPr algn="l"/>
            <a:r>
              <a:rPr lang="en-GB" sz="900" dirty="0">
                <a:solidFill>
                  <a:srgbClr val="393535"/>
                </a:solidFill>
                <a:latin typeface="Poppins Regular"/>
              </a:rPr>
              <a:t>720 €/</a:t>
            </a:r>
            <a:r>
              <a:rPr lang="en-GB" sz="900" dirty="0" err="1">
                <a:solidFill>
                  <a:srgbClr val="393535"/>
                </a:solidFill>
                <a:latin typeface="Poppins Regular"/>
              </a:rPr>
              <a:t>luna</a:t>
            </a:r>
            <a:r>
              <a:rPr lang="en-GB" sz="900" dirty="0">
                <a:solidFill>
                  <a:srgbClr val="393535"/>
                </a:solidFill>
                <a:latin typeface="Poppins Regular"/>
              </a:rPr>
              <a:t> de </a:t>
            </a:r>
            <a:r>
              <a:rPr lang="en-GB" sz="900" dirty="0" err="1">
                <a:solidFill>
                  <a:srgbClr val="393535"/>
                </a:solidFill>
                <a:latin typeface="Poppins Regular"/>
              </a:rPr>
              <a:t>practică</a:t>
            </a:r>
            <a:endParaRPr lang="en-GB" sz="900" dirty="0">
              <a:solidFill>
                <a:srgbClr val="393535"/>
              </a:solidFill>
              <a:latin typeface="Poppins Regular"/>
            </a:endParaRPr>
          </a:p>
          <a:p>
            <a:pPr algn="l"/>
            <a:r>
              <a:rPr lang="en-GB" sz="1015" b="1" dirty="0">
                <a:solidFill>
                  <a:srgbClr val="393535"/>
                </a:solidFill>
                <a:latin typeface="Poppins Regular"/>
              </a:rPr>
              <a:t>+200 €/</a:t>
            </a:r>
            <a:r>
              <a:rPr lang="en-GB" sz="1015" b="1" dirty="0" err="1">
                <a:solidFill>
                  <a:srgbClr val="393535"/>
                </a:solidFill>
                <a:latin typeface="Poppins Regular"/>
              </a:rPr>
              <a:t>lună</a:t>
            </a:r>
            <a:r>
              <a:rPr lang="en-GB" sz="1015" b="1" dirty="0">
                <a:solidFill>
                  <a:srgbClr val="393535"/>
                </a:solidFill>
                <a:latin typeface="Poppins Regular"/>
              </a:rPr>
              <a:t> Extra </a:t>
            </a:r>
            <a:r>
              <a:rPr lang="en-GB" sz="1015" b="1" dirty="0" err="1">
                <a:solidFill>
                  <a:srgbClr val="393535"/>
                </a:solidFill>
                <a:latin typeface="Poppins Regular"/>
              </a:rPr>
              <a:t>Finanțare</a:t>
            </a:r>
            <a:endParaRPr lang="en-GB" sz="1015" b="1" dirty="0">
              <a:solidFill>
                <a:srgbClr val="393535"/>
              </a:solidFill>
              <a:latin typeface="Poppins Regular"/>
            </a:endParaRPr>
          </a:p>
          <a:p>
            <a:pPr algn="l"/>
            <a:r>
              <a:rPr lang="en-GB" sz="1015" b="1" dirty="0">
                <a:solidFill>
                  <a:srgbClr val="393535"/>
                </a:solidFill>
                <a:latin typeface="Poppins Regular"/>
              </a:rPr>
              <a:t>de la USAMV</a:t>
            </a:r>
            <a:endParaRPr lang="en-GB" sz="900" dirty="0">
              <a:latin typeface="Poppins Regular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680" y="2060600"/>
            <a:ext cx="1511114" cy="7823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7635" y="2423218"/>
            <a:ext cx="3268401" cy="309046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3680" y="3033015"/>
            <a:ext cx="1510651" cy="226239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324647" y="1526429"/>
            <a:ext cx="3689138" cy="7169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15" b="1" dirty="0" err="1">
                <a:solidFill>
                  <a:srgbClr val="6DAA84"/>
                </a:solidFill>
                <a:latin typeface="Poppins Regular"/>
              </a:rPr>
              <a:t>Avem</a:t>
            </a:r>
            <a:r>
              <a:rPr lang="en-GB" sz="1015" b="1" dirty="0">
                <a:solidFill>
                  <a:srgbClr val="6DAA84"/>
                </a:solidFill>
                <a:latin typeface="Poppins Regular"/>
              </a:rPr>
              <a:t> </a:t>
            </a:r>
            <a:r>
              <a:rPr lang="en-GB" sz="1015" b="1" dirty="0" err="1">
                <a:solidFill>
                  <a:srgbClr val="6DAA84"/>
                </a:solidFill>
                <a:latin typeface="Poppins Regular"/>
              </a:rPr>
              <a:t>acorduri</a:t>
            </a:r>
            <a:r>
              <a:rPr lang="en-GB" sz="1015" b="1" dirty="0">
                <a:solidFill>
                  <a:srgbClr val="6DAA84"/>
                </a:solidFill>
                <a:latin typeface="Poppins Regular"/>
              </a:rPr>
              <a:t> </a:t>
            </a:r>
            <a:r>
              <a:rPr lang="en-GB" sz="1015" b="1" dirty="0" err="1">
                <a:solidFill>
                  <a:srgbClr val="6DAA84"/>
                </a:solidFill>
                <a:latin typeface="Poppins Regular"/>
              </a:rPr>
              <a:t>bilaterale</a:t>
            </a:r>
            <a:r>
              <a:rPr lang="en-GB" sz="1015" b="1" dirty="0">
                <a:solidFill>
                  <a:srgbClr val="6DAA84"/>
                </a:solidFill>
                <a:latin typeface="Poppins Regular"/>
              </a:rPr>
              <a:t> cu </a:t>
            </a:r>
            <a:r>
              <a:rPr lang="en-GB" sz="1015" b="1" dirty="0" err="1">
                <a:solidFill>
                  <a:srgbClr val="6DAA84"/>
                </a:solidFill>
                <a:latin typeface="Poppins Regular"/>
              </a:rPr>
              <a:t>peste</a:t>
            </a:r>
            <a:r>
              <a:rPr lang="en-GB" sz="1015" b="1" dirty="0">
                <a:solidFill>
                  <a:srgbClr val="6DAA84"/>
                </a:solidFill>
                <a:latin typeface="Poppins Regular"/>
              </a:rPr>
              <a:t> 200 de </a:t>
            </a:r>
            <a:r>
              <a:rPr lang="en-GB" sz="1015" b="1" dirty="0" err="1">
                <a:solidFill>
                  <a:srgbClr val="6DAA84"/>
                </a:solidFill>
                <a:latin typeface="Poppins Regular"/>
              </a:rPr>
              <a:t>universități</a:t>
            </a:r>
            <a:r>
              <a:rPr lang="en-GB" sz="1015" b="1" dirty="0">
                <a:solidFill>
                  <a:srgbClr val="6DAA84"/>
                </a:solidFill>
                <a:latin typeface="Poppins Regular"/>
              </a:rPr>
              <a:t>. </a:t>
            </a:r>
            <a:r>
              <a:rPr lang="en-GB" sz="1015" b="1" dirty="0" err="1">
                <a:solidFill>
                  <a:srgbClr val="6DAA84"/>
                </a:solidFill>
                <a:latin typeface="Poppins Regular"/>
              </a:rPr>
              <a:t>Alege</a:t>
            </a:r>
            <a:r>
              <a:rPr lang="en-GB" sz="1015" b="1" dirty="0">
                <a:solidFill>
                  <a:srgbClr val="6DAA84"/>
                </a:solidFill>
                <a:latin typeface="Poppins Regular"/>
              </a:rPr>
              <a:t> </a:t>
            </a:r>
            <a:r>
              <a:rPr lang="en-GB" sz="1015" b="1" dirty="0" err="1">
                <a:solidFill>
                  <a:srgbClr val="6DAA84"/>
                </a:solidFill>
                <a:latin typeface="Poppins Regular"/>
              </a:rPr>
              <a:t>una</a:t>
            </a:r>
            <a:r>
              <a:rPr lang="en-GB" sz="1015" b="1" dirty="0">
                <a:solidFill>
                  <a:srgbClr val="6DAA84"/>
                </a:solidFill>
                <a:latin typeface="Poppins Regular"/>
              </a:rPr>
              <a:t> din </a:t>
            </a:r>
            <a:r>
              <a:rPr lang="en-GB" sz="1015" b="1" dirty="0" err="1">
                <a:solidFill>
                  <a:srgbClr val="6DAA84"/>
                </a:solidFill>
                <a:latin typeface="Poppins Regular"/>
              </a:rPr>
              <a:t>ele</a:t>
            </a:r>
            <a:r>
              <a:rPr lang="en-GB" sz="1015" b="1" dirty="0">
                <a:solidFill>
                  <a:srgbClr val="6DAA84"/>
                </a:solidFill>
                <a:latin typeface="Poppins Regular"/>
              </a:rPr>
              <a:t> </a:t>
            </a:r>
            <a:r>
              <a:rPr lang="en-GB" sz="1015" b="1" dirty="0" err="1">
                <a:solidFill>
                  <a:srgbClr val="6DAA84"/>
                </a:solidFill>
                <a:latin typeface="Poppins Regular"/>
              </a:rPr>
              <a:t>și</a:t>
            </a:r>
            <a:r>
              <a:rPr lang="en-GB" sz="1015" b="1" dirty="0">
                <a:solidFill>
                  <a:srgbClr val="6DAA84"/>
                </a:solidFill>
                <a:latin typeface="Poppins Regular"/>
              </a:rPr>
              <a:t> </a:t>
            </a:r>
            <a:r>
              <a:rPr lang="en-GB" sz="1015" b="1" dirty="0" err="1">
                <a:solidFill>
                  <a:srgbClr val="6DAA84"/>
                </a:solidFill>
                <a:latin typeface="Poppins Regular"/>
              </a:rPr>
              <a:t>îți</a:t>
            </a:r>
            <a:endParaRPr lang="en-GB" sz="1015" b="1" dirty="0">
              <a:solidFill>
                <a:srgbClr val="6DAA84"/>
              </a:solidFill>
              <a:latin typeface="Poppins Regular"/>
            </a:endParaRPr>
          </a:p>
          <a:p>
            <a:r>
              <a:rPr lang="it-IT" sz="1015" b="1" dirty="0">
                <a:solidFill>
                  <a:srgbClr val="6DAA84"/>
                </a:solidFill>
                <a:latin typeface="Poppins Regular"/>
              </a:rPr>
              <a:t>facilităm accesul! Consultă toate ofertele pe usamv.ro!</a:t>
            </a:r>
            <a:endParaRPr lang="en-GB" sz="1015" dirty="0">
              <a:latin typeface="Poppins Regular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75351" y="969434"/>
            <a:ext cx="1038434" cy="474597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53349" y="2759454"/>
            <a:ext cx="8678091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GB" sz="1600" b="1" dirty="0">
              <a:solidFill>
                <a:srgbClr val="4A5C26"/>
              </a:solidFill>
              <a:cs typeface="Calibri" panose="020F0502020204030204" pitchFamily="34" charset="0"/>
            </a:endParaRPr>
          </a:p>
          <a:p>
            <a:r>
              <a:rPr lang="en-GB" sz="1600" dirty="0">
                <a:solidFill>
                  <a:srgbClr val="4A5C26"/>
                </a:solidFill>
              </a:rPr>
              <a:t>Media </a:t>
            </a:r>
            <a:r>
              <a:rPr lang="en-GB" sz="1600" dirty="0" err="1">
                <a:solidFill>
                  <a:srgbClr val="4A5C26"/>
                </a:solidFill>
              </a:rPr>
              <a:t>generală</a:t>
            </a:r>
            <a:r>
              <a:rPr lang="en-GB" sz="1600" dirty="0">
                <a:solidFill>
                  <a:srgbClr val="4A5C26"/>
                </a:solidFill>
              </a:rPr>
              <a:t> de </a:t>
            </a:r>
            <a:r>
              <a:rPr lang="en-GB" sz="1600" dirty="0" err="1">
                <a:solidFill>
                  <a:srgbClr val="4A5C26"/>
                </a:solidFill>
              </a:rPr>
              <a:t>admitere</a:t>
            </a:r>
            <a:r>
              <a:rPr lang="en-GB" sz="1600" dirty="0">
                <a:solidFill>
                  <a:srgbClr val="4A5C26"/>
                </a:solidFill>
              </a:rPr>
              <a:t> se </a:t>
            </a:r>
            <a:r>
              <a:rPr lang="en-GB" sz="1600" dirty="0" err="1">
                <a:solidFill>
                  <a:srgbClr val="4A5C26"/>
                </a:solidFill>
              </a:rPr>
              <a:t>calculează</a:t>
            </a:r>
            <a:r>
              <a:rPr lang="en-GB" sz="1600" dirty="0">
                <a:solidFill>
                  <a:srgbClr val="4A5C26"/>
                </a:solidFill>
              </a:rPr>
              <a:t> ca </a:t>
            </a:r>
            <a:r>
              <a:rPr lang="en-GB" sz="1600" dirty="0" err="1">
                <a:solidFill>
                  <a:srgbClr val="4A5C26"/>
                </a:solidFill>
              </a:rPr>
              <a:t>medie</a:t>
            </a:r>
            <a:r>
              <a:rPr lang="en-GB" sz="1600" dirty="0">
                <a:solidFill>
                  <a:srgbClr val="4A5C26"/>
                </a:solidFill>
              </a:rPr>
              <a:t> </a:t>
            </a:r>
            <a:r>
              <a:rPr lang="en-GB" sz="1600" dirty="0" err="1">
                <a:solidFill>
                  <a:srgbClr val="4A5C26"/>
                </a:solidFill>
              </a:rPr>
              <a:t>ponderată</a:t>
            </a:r>
            <a:r>
              <a:rPr lang="en-GB" sz="1600" dirty="0">
                <a:solidFill>
                  <a:srgbClr val="4A5C26"/>
                </a:solidFill>
              </a:rPr>
              <a:t> </a:t>
            </a:r>
            <a:r>
              <a:rPr lang="en-GB" sz="1600" dirty="0" err="1">
                <a:solidFill>
                  <a:srgbClr val="4A5C26"/>
                </a:solidFill>
              </a:rPr>
              <a:t>astfel</a:t>
            </a:r>
            <a:r>
              <a:rPr lang="en-GB" sz="1600" dirty="0">
                <a:solidFill>
                  <a:srgbClr val="4A5C26"/>
                </a:solidFill>
              </a:rPr>
              <a:t>: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GB" sz="1600" b="1" dirty="0">
                <a:solidFill>
                  <a:srgbClr val="4A5C26"/>
                </a:solidFill>
              </a:rPr>
              <a:t>70% media de la </a:t>
            </a:r>
            <a:r>
              <a:rPr lang="en-GB" sz="1600" b="1" dirty="0" err="1">
                <a:solidFill>
                  <a:srgbClr val="4A5C26"/>
                </a:solidFill>
              </a:rPr>
              <a:t>bacalaureat</a:t>
            </a:r>
            <a:endParaRPr lang="en-GB" sz="1600" b="1" dirty="0">
              <a:solidFill>
                <a:srgbClr val="4A5C26"/>
              </a:solidFill>
            </a:endParaRP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GB" sz="1600" b="1" dirty="0">
                <a:solidFill>
                  <a:srgbClr val="4A5C26"/>
                </a:solidFill>
              </a:rPr>
              <a:t>30% nota la </a:t>
            </a:r>
            <a:r>
              <a:rPr lang="en-GB" sz="1600" b="1" dirty="0" err="1">
                <a:solidFill>
                  <a:srgbClr val="4A5C26"/>
                </a:solidFill>
              </a:rPr>
              <a:t>una</a:t>
            </a:r>
            <a:r>
              <a:rPr lang="en-GB" sz="1600" b="1" dirty="0">
                <a:solidFill>
                  <a:srgbClr val="4A5C26"/>
                </a:solidFill>
              </a:rPr>
              <a:t> din </a:t>
            </a:r>
            <a:r>
              <a:rPr lang="en-GB" sz="1600" b="1" dirty="0" err="1">
                <a:solidFill>
                  <a:srgbClr val="4A5C26"/>
                </a:solidFill>
              </a:rPr>
              <a:t>probele</a:t>
            </a:r>
            <a:r>
              <a:rPr lang="en-GB" sz="1600" b="1" dirty="0">
                <a:solidFill>
                  <a:srgbClr val="4A5C26"/>
                </a:solidFill>
              </a:rPr>
              <a:t> de la </a:t>
            </a:r>
            <a:r>
              <a:rPr lang="en-GB" sz="1600" b="1" dirty="0" err="1">
                <a:solidFill>
                  <a:srgbClr val="4A5C26"/>
                </a:solidFill>
              </a:rPr>
              <a:t>bacalaureat</a:t>
            </a:r>
            <a:r>
              <a:rPr lang="en-GB" sz="1600" b="1" dirty="0">
                <a:solidFill>
                  <a:srgbClr val="4A5C26"/>
                </a:solidFill>
              </a:rPr>
              <a:t>, la </a:t>
            </a:r>
            <a:r>
              <a:rPr lang="en-GB" sz="1600" b="1" dirty="0" err="1">
                <a:solidFill>
                  <a:srgbClr val="4A5C26"/>
                </a:solidFill>
              </a:rPr>
              <a:t>alegerea</a:t>
            </a:r>
            <a:r>
              <a:rPr lang="en-GB" sz="1600" b="1" dirty="0">
                <a:solidFill>
                  <a:srgbClr val="4A5C26"/>
                </a:solidFill>
              </a:rPr>
              <a:t> </a:t>
            </a:r>
            <a:r>
              <a:rPr lang="en-GB" sz="1600" b="1" dirty="0" err="1">
                <a:solidFill>
                  <a:srgbClr val="4A5C26"/>
                </a:solidFill>
              </a:rPr>
              <a:t>candidatului</a:t>
            </a:r>
            <a:r>
              <a:rPr lang="en-GB" sz="1600" b="1" dirty="0">
                <a:solidFill>
                  <a:srgbClr val="4A5C26"/>
                </a:solidFill>
              </a:rPr>
              <a:t>: </a:t>
            </a:r>
            <a:r>
              <a:rPr lang="en-GB" sz="1600" b="1" dirty="0" err="1">
                <a:solidFill>
                  <a:srgbClr val="4A5C26"/>
                </a:solidFill>
              </a:rPr>
              <a:t>limba</a:t>
            </a:r>
            <a:r>
              <a:rPr lang="en-GB" sz="1600" b="1" dirty="0">
                <a:solidFill>
                  <a:srgbClr val="4A5C26"/>
                </a:solidFill>
              </a:rPr>
              <a:t> </a:t>
            </a:r>
            <a:r>
              <a:rPr lang="en-GB" sz="1600" b="1" dirty="0" err="1">
                <a:solidFill>
                  <a:srgbClr val="4A5C26"/>
                </a:solidFill>
              </a:rPr>
              <a:t>română</a:t>
            </a:r>
            <a:r>
              <a:rPr lang="en-GB" sz="1600" b="1" dirty="0">
                <a:solidFill>
                  <a:srgbClr val="4A5C26"/>
                </a:solidFill>
              </a:rPr>
              <a:t>/</a:t>
            </a:r>
            <a:r>
              <a:rPr lang="en-GB" sz="1600" b="1" dirty="0" err="1">
                <a:solidFill>
                  <a:srgbClr val="4A5C26"/>
                </a:solidFill>
              </a:rPr>
              <a:t>limba</a:t>
            </a:r>
            <a:r>
              <a:rPr lang="en-GB" sz="1600" b="1" dirty="0">
                <a:solidFill>
                  <a:srgbClr val="4A5C26"/>
                </a:solidFill>
              </a:rPr>
              <a:t> </a:t>
            </a:r>
            <a:r>
              <a:rPr lang="en-GB" sz="1600" b="1" dirty="0" err="1">
                <a:solidFill>
                  <a:srgbClr val="4A5C26"/>
                </a:solidFill>
              </a:rPr>
              <a:t>maternă</a:t>
            </a:r>
            <a:r>
              <a:rPr lang="en-GB" sz="1600" b="1" dirty="0">
                <a:solidFill>
                  <a:srgbClr val="4A5C26"/>
                </a:solidFill>
              </a:rPr>
              <a:t>; </a:t>
            </a:r>
            <a:r>
              <a:rPr lang="en-GB" sz="1600" b="1" dirty="0" err="1">
                <a:solidFill>
                  <a:srgbClr val="4A5C26"/>
                </a:solidFill>
              </a:rPr>
              <a:t>matematică</a:t>
            </a:r>
            <a:r>
              <a:rPr lang="en-GB" sz="1600" b="1" dirty="0">
                <a:solidFill>
                  <a:srgbClr val="4A5C26"/>
                </a:solidFill>
              </a:rPr>
              <a:t>; </a:t>
            </a:r>
            <a:r>
              <a:rPr lang="en-GB" sz="1600" b="1" dirty="0" err="1">
                <a:solidFill>
                  <a:srgbClr val="4A5C26"/>
                </a:solidFill>
              </a:rPr>
              <a:t>chimie</a:t>
            </a:r>
            <a:r>
              <a:rPr lang="en-GB" sz="1600" b="1" dirty="0">
                <a:solidFill>
                  <a:srgbClr val="4A5C26"/>
                </a:solidFill>
              </a:rPr>
              <a:t>; </a:t>
            </a:r>
            <a:r>
              <a:rPr lang="en-GB" sz="1600" b="1" dirty="0" err="1">
                <a:solidFill>
                  <a:srgbClr val="4A5C26"/>
                </a:solidFill>
              </a:rPr>
              <a:t>biologie</a:t>
            </a:r>
            <a:r>
              <a:rPr lang="en-GB" sz="1600" b="1" dirty="0">
                <a:solidFill>
                  <a:srgbClr val="4A5C26"/>
                </a:solidFill>
              </a:rPr>
              <a:t>; </a:t>
            </a:r>
            <a:r>
              <a:rPr lang="en-GB" sz="1600" b="1" dirty="0" err="1">
                <a:solidFill>
                  <a:srgbClr val="4A5C26"/>
                </a:solidFill>
              </a:rPr>
              <a:t>geografie</a:t>
            </a:r>
            <a:r>
              <a:rPr lang="en-GB" sz="1600" b="1" dirty="0">
                <a:solidFill>
                  <a:srgbClr val="4A5C26"/>
                </a:solidFill>
              </a:rPr>
              <a:t>.</a:t>
            </a:r>
          </a:p>
          <a:p>
            <a:endParaRPr lang="en-GB" sz="1400" dirty="0">
              <a:solidFill>
                <a:srgbClr val="4A5C26"/>
              </a:solidFill>
            </a:endParaRPr>
          </a:p>
          <a:p>
            <a:pPr lvl="1" algn="ctr"/>
            <a:endParaRPr lang="ro-RO" sz="1600" b="1" i="1" dirty="0">
              <a:cs typeface="Calibri" panose="020F05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1200" y="158121"/>
            <a:ext cx="6096000" cy="2569513"/>
          </a:xfrm>
          <a:prstGeom prst="rect">
            <a:avLst/>
          </a:prstGeom>
        </p:spPr>
      </p:pic>
      <p:pic>
        <p:nvPicPr>
          <p:cNvPr id="5" name="Picture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6133426"/>
            <a:ext cx="5088020" cy="7230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410D642-93B6-8E86-1B0B-F926ECC504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67835" y="4490658"/>
            <a:ext cx="4019550" cy="18328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F18815A-321B-D2BD-A288-DFFE5A4151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14600" y="1568047"/>
            <a:ext cx="609600" cy="6011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 thruBlk="1"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2" descr="Instagram Logo Icon, Instagram Colorful Icon, Ig Icon, Instagram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en-GB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5715000"/>
            <a:ext cx="3658829" cy="9906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0600" y="4685956"/>
            <a:ext cx="3698583" cy="82154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5000" y="685534"/>
            <a:ext cx="4953000" cy="379095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095500" y="4085792"/>
            <a:ext cx="4953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hlinkClick r:id="rId6"/>
              </a:rPr>
              <a:t>http://usamv.ro/index.php/ro/admitere</a:t>
            </a:r>
            <a:endParaRPr lang="en-GB" dirty="0"/>
          </a:p>
          <a:p>
            <a:r>
              <a:rPr lang="en-GB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hlinkClick r:id="rId7"/>
              </a:rPr>
              <a:t>www.</a:t>
            </a:r>
            <a:r>
              <a:rPr lang="ro-RO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hlinkClick r:id="rId7"/>
              </a:rPr>
              <a:t>igpa</a:t>
            </a:r>
            <a:r>
              <a:rPr lang="en-GB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hlinkClick r:id="rId7"/>
              </a:rPr>
              <a:t>.ro</a:t>
            </a:r>
            <a:endParaRPr lang="en-GB" dirty="0">
              <a:solidFill>
                <a:schemeClr val="accent2"/>
              </a:solidFill>
            </a:endParaRPr>
          </a:p>
          <a:p>
            <a:endParaRPr lang="en-GB" dirty="0"/>
          </a:p>
          <a:p>
            <a:pPr algn="ctr"/>
            <a:endParaRPr lang="en-US" altLang="en-GB" b="1" dirty="0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0" name="Picture 2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60338"/>
            <a:ext cx="7115369" cy="101118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 thruBlk="1"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850425"/>
            <a:ext cx="7605712" cy="25785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3505200"/>
            <a:ext cx="7308056" cy="30751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772" y="27071"/>
            <a:ext cx="6496999" cy="92330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 thruBlk="1"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setăText 1"/>
          <p:cNvSpPr txBox="1"/>
          <p:nvPr/>
        </p:nvSpPr>
        <p:spPr>
          <a:xfrm>
            <a:off x="3489740" y="6248400"/>
            <a:ext cx="24980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www.usamv.ro</a:t>
            </a:r>
          </a:p>
        </p:txBody>
      </p:sp>
      <p:sp>
        <p:nvSpPr>
          <p:cNvPr id="2" name="Rectangle 1"/>
          <p:cNvSpPr/>
          <p:nvPr/>
        </p:nvSpPr>
        <p:spPr>
          <a:xfrm>
            <a:off x="726118" y="1460159"/>
            <a:ext cx="35814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b="1" dirty="0" err="1">
                <a:solidFill>
                  <a:srgbClr val="4A5C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Licență</a:t>
            </a:r>
            <a:r>
              <a:rPr lang="en-GB" sz="1200" dirty="0">
                <a:solidFill>
                  <a:srgbClr val="4A5C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ro-RO" sz="1200" dirty="0">
                <a:solidFill>
                  <a:srgbClr val="4A5C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	</a:t>
            </a:r>
            <a:r>
              <a:rPr lang="en-GB" sz="1200" dirty="0">
                <a:solidFill>
                  <a:srgbClr val="4A5C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28 de </a:t>
            </a:r>
            <a:r>
              <a:rPr lang="en-GB" sz="1200" dirty="0" err="1">
                <a:solidFill>
                  <a:srgbClr val="4A5C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programe</a:t>
            </a:r>
            <a:r>
              <a:rPr lang="en-GB" sz="1200" dirty="0">
                <a:solidFill>
                  <a:srgbClr val="4A5C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GB" sz="1200" dirty="0" err="1">
                <a:solidFill>
                  <a:srgbClr val="4A5C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studii</a:t>
            </a:r>
            <a:endParaRPr lang="ro-RO" sz="1200" dirty="0">
              <a:solidFill>
                <a:srgbClr val="4A5C2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sz="1200" dirty="0">
              <a:solidFill>
                <a:srgbClr val="4A5C2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1200" b="1" dirty="0" err="1">
                <a:solidFill>
                  <a:srgbClr val="4A5C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Masterat</a:t>
            </a:r>
            <a:r>
              <a:rPr lang="en-GB" sz="1200" dirty="0">
                <a:solidFill>
                  <a:srgbClr val="4A5C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 </a:t>
            </a:r>
            <a:r>
              <a:rPr lang="ro-RO" sz="1200" dirty="0">
                <a:solidFill>
                  <a:srgbClr val="4A5C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	</a:t>
            </a:r>
            <a:r>
              <a:rPr lang="en-GB" sz="1200" dirty="0">
                <a:solidFill>
                  <a:srgbClr val="4A5C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32 de </a:t>
            </a:r>
            <a:r>
              <a:rPr lang="en-GB" sz="1200" dirty="0" err="1">
                <a:solidFill>
                  <a:srgbClr val="4A5C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programe</a:t>
            </a:r>
            <a:r>
              <a:rPr lang="en-GB" sz="1200" dirty="0">
                <a:solidFill>
                  <a:srgbClr val="4A5C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GB" sz="1200" dirty="0" err="1">
                <a:solidFill>
                  <a:srgbClr val="4A5C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studii</a:t>
            </a:r>
            <a:endParaRPr lang="ro-RO" sz="1200" dirty="0">
              <a:solidFill>
                <a:srgbClr val="4A5C2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sz="1200" dirty="0">
              <a:solidFill>
                <a:srgbClr val="4A5C2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1200" b="1" dirty="0" err="1">
                <a:solidFill>
                  <a:srgbClr val="4A5C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Doctorat</a:t>
            </a:r>
            <a:r>
              <a:rPr lang="en-GB" sz="1200" dirty="0">
                <a:solidFill>
                  <a:srgbClr val="4A5C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ro-RO" sz="1200" dirty="0">
                <a:solidFill>
                  <a:srgbClr val="4A5C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</a:t>
            </a:r>
            <a:r>
              <a:rPr lang="en-GB" sz="1200" dirty="0">
                <a:solidFill>
                  <a:srgbClr val="4A5C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ro-RO" sz="1200" dirty="0">
                <a:solidFill>
                  <a:srgbClr val="4A5C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GB" sz="1200" dirty="0">
                <a:solidFill>
                  <a:srgbClr val="4A5C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 </a:t>
            </a:r>
            <a:r>
              <a:rPr lang="en-GB" sz="1200" dirty="0" err="1">
                <a:solidFill>
                  <a:srgbClr val="4A5C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domenii</a:t>
            </a:r>
            <a:r>
              <a:rPr lang="en-GB" sz="1200" dirty="0">
                <a:solidFill>
                  <a:srgbClr val="4A5C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GB" sz="1200" dirty="0" err="1">
                <a:solidFill>
                  <a:srgbClr val="4A5C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doctorat</a:t>
            </a:r>
            <a:r>
              <a:rPr lang="en-GB" sz="1200" dirty="0">
                <a:solidFill>
                  <a:srgbClr val="4A5C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</a:p>
        </p:txBody>
      </p:sp>
      <p:sp>
        <p:nvSpPr>
          <p:cNvPr id="11" name="Title 3"/>
          <p:cNvSpPr>
            <a:spLocks noGrp="1"/>
          </p:cNvSpPr>
          <p:nvPr>
            <p:ph type="title"/>
          </p:nvPr>
        </p:nvSpPr>
        <p:spPr>
          <a:xfrm>
            <a:off x="411264" y="4659230"/>
            <a:ext cx="2833989" cy="373245"/>
          </a:xfrm>
        </p:spPr>
        <p:txBody>
          <a:bodyPr>
            <a:noAutofit/>
          </a:bodyPr>
          <a:lstStyle/>
          <a:p>
            <a:r>
              <a:rPr lang="en-US" sz="3200" b="1" dirty="0"/>
              <a:t> 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591731" y="1366220"/>
            <a:ext cx="7927726" cy="4115977"/>
            <a:chOff x="838216" y="-196137"/>
            <a:chExt cx="7741120" cy="4299145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38987" y="-196137"/>
              <a:ext cx="1880384" cy="1253589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99047" y="-162143"/>
              <a:ext cx="1880289" cy="1255193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216" y="2652730"/>
              <a:ext cx="2183254" cy="1450278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9285" y="1222594"/>
              <a:ext cx="1879092" cy="1252951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12351" y="1255311"/>
              <a:ext cx="1852683" cy="1236764"/>
            </a:xfrm>
            <a:prstGeom prst="rect">
              <a:avLst/>
            </a:prstGeom>
          </p:spPr>
        </p:pic>
      </p:grpSp>
      <p:pic>
        <p:nvPicPr>
          <p:cNvPr id="33" name="Picture 3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731" y="2729733"/>
            <a:ext cx="1832120" cy="1194619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2743200"/>
            <a:ext cx="1837908" cy="119669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8937" y="4096757"/>
            <a:ext cx="2137828" cy="1400018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5182469" y="4016812"/>
            <a:ext cx="357299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1200" b="1" i="1" dirty="0" err="1">
                <a:solidFill>
                  <a:srgbClr val="4A5C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Misiunea</a:t>
            </a:r>
            <a:r>
              <a:rPr lang="en-GB" sz="1200" b="1" i="1" dirty="0">
                <a:solidFill>
                  <a:srgbClr val="4A5C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USAMV</a:t>
            </a:r>
            <a:r>
              <a:rPr lang="ro-RO" sz="1200" b="1" i="1" dirty="0">
                <a:solidFill>
                  <a:srgbClr val="4A5C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GB" sz="1200" b="1" i="1" dirty="0">
              <a:solidFill>
                <a:srgbClr val="4A5C2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ro-RO" sz="1200" dirty="0">
                <a:solidFill>
                  <a:srgbClr val="4A5C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 </a:t>
            </a:r>
            <a:r>
              <a:rPr lang="vi-VN" sz="1200" dirty="0">
                <a:solidFill>
                  <a:srgbClr val="4A5C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prin educaţie şi cercetare ştiinţifică să formeze specialişti cu un înalt grad de calificare şi cu competenţe corespunzătoare exigenţelor pieţei forţei de muncă în domeniile fundamentale: </a:t>
            </a:r>
            <a:endParaRPr lang="en-US" sz="1200" dirty="0">
              <a:solidFill>
                <a:srgbClr val="4A5C2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vi-VN" sz="1200" dirty="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„ştiinţe inginereşti”</a:t>
            </a:r>
            <a:r>
              <a:rPr lang="ro-RO" sz="1200" dirty="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o-RO" sz="1200" dirty="0">
                <a:latin typeface="Calibri" panose="020F0502020204030204" pitchFamily="34" charset="0"/>
                <a:cs typeface="Calibri" panose="020F0502020204030204" pitchFamily="34" charset="0"/>
              </a:rPr>
              <a:t>și</a:t>
            </a:r>
            <a:r>
              <a:rPr lang="vi-VN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1200" dirty="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„ştiinţe biologice și biomedicale”</a:t>
            </a:r>
            <a:r>
              <a:rPr lang="en-US" sz="1200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ro-RO" sz="1200" dirty="0">
              <a:solidFill>
                <a:schemeClr val="accent3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772" y="27071"/>
            <a:ext cx="6496999" cy="92330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 thruBlk="1"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383418" y="965203"/>
            <a:ext cx="55594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o-RO" sz="1200" b="1" dirty="0">
                <a:solidFill>
                  <a:srgbClr val="4A5C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Durată studii: 4 ani</a:t>
            </a:r>
            <a:endParaRPr lang="en-US" sz="1200" b="1" dirty="0">
              <a:solidFill>
                <a:srgbClr val="4A5C2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600" y="4509589"/>
            <a:ext cx="3960000" cy="173373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9600" y="4509589"/>
            <a:ext cx="4358640" cy="19081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418" y="85566"/>
            <a:ext cx="3796441" cy="905034"/>
          </a:xfrm>
          <a:prstGeom prst="rect">
            <a:avLst/>
          </a:prstGeom>
        </p:spPr>
      </p:pic>
      <p:pic>
        <p:nvPicPr>
          <p:cNvPr id="9" name="Picture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7990" y="6243320"/>
            <a:ext cx="5088020" cy="723075"/>
          </a:xfrm>
          <a:prstGeom prst="rect">
            <a:avLst/>
          </a:prstGeom>
        </p:spPr>
      </p:pic>
      <p:sp>
        <p:nvSpPr>
          <p:cNvPr id="10" name="Rectangle 1"/>
          <p:cNvSpPr/>
          <p:nvPr/>
        </p:nvSpPr>
        <p:spPr>
          <a:xfrm>
            <a:off x="-2743200" y="3843112"/>
            <a:ext cx="8249383" cy="553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o-RO" sz="1000" i="1" dirty="0">
              <a:solidFill>
                <a:srgbClr val="4A5C26"/>
              </a:solidFill>
              <a:latin typeface="+mj-lt"/>
              <a:cs typeface="Times New Roman" panose="02020603050405020304" pitchFamily="18" charset="0"/>
            </a:endParaRPr>
          </a:p>
          <a:p>
            <a:pPr algn="ctr"/>
            <a:endParaRPr lang="ro-RO" sz="1000" i="1" dirty="0">
              <a:solidFill>
                <a:srgbClr val="4A5C26"/>
              </a:solidFill>
              <a:latin typeface="+mj-lt"/>
              <a:cs typeface="Times New Roman" panose="02020603050405020304" pitchFamily="18" charset="0"/>
            </a:endParaRPr>
          </a:p>
          <a:p>
            <a:pPr algn="ctr"/>
            <a:r>
              <a:rPr lang="ro-RO" sz="1000" i="1" dirty="0">
                <a:solidFill>
                  <a:srgbClr val="4A5C26"/>
                </a:solidFill>
                <a:latin typeface="+mj-lt"/>
                <a:cs typeface="Times New Roman" panose="02020603050405020304" pitchFamily="18" charset="0"/>
              </a:rPr>
              <a:t>Legendă: IF- învățământ cu frecvență</a:t>
            </a:r>
            <a:r>
              <a:rPr lang="es-ES" sz="1000" i="1" dirty="0">
                <a:solidFill>
                  <a:srgbClr val="4A5C26"/>
                </a:solidFill>
                <a:latin typeface="+mj-lt"/>
                <a:cs typeface="Times New Roman" panose="02020603050405020304" pitchFamily="18" charset="0"/>
              </a:rPr>
              <a:t>.</a:t>
            </a:r>
            <a:endParaRPr lang="en-US" sz="1000" i="1" dirty="0">
              <a:solidFill>
                <a:srgbClr val="4A5C26"/>
              </a:solidFill>
              <a:latin typeface="+mj-lt"/>
              <a:cs typeface="Times New Roman" panose="02020603050405020304" pitchFamily="18" charset="0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xmlns="" id="{1DADD790-8850-3F3C-14E5-D236EE94B31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4243789"/>
              </p:ext>
            </p:extLst>
          </p:nvPr>
        </p:nvGraphicFramePr>
        <p:xfrm>
          <a:off x="420740" y="1242202"/>
          <a:ext cx="8229600" cy="29023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20434">
                  <a:extLst>
                    <a:ext uri="{9D8B030D-6E8A-4147-A177-3AD203B41FA5}">
                      <a16:colId xmlns:a16="http://schemas.microsoft.com/office/drawing/2014/main" xmlns="" val="2366907080"/>
                    </a:ext>
                  </a:extLst>
                </a:gridCol>
                <a:gridCol w="2520434">
                  <a:extLst>
                    <a:ext uri="{9D8B030D-6E8A-4147-A177-3AD203B41FA5}">
                      <a16:colId xmlns:a16="http://schemas.microsoft.com/office/drawing/2014/main" xmlns="" val="1160866225"/>
                    </a:ext>
                  </a:extLst>
                </a:gridCol>
                <a:gridCol w="1594366">
                  <a:extLst>
                    <a:ext uri="{9D8B030D-6E8A-4147-A177-3AD203B41FA5}">
                      <a16:colId xmlns:a16="http://schemas.microsoft.com/office/drawing/2014/main" xmlns="" val="455467136"/>
                    </a:ext>
                  </a:extLst>
                </a:gridCol>
                <a:gridCol w="1594366">
                  <a:extLst>
                    <a:ext uri="{9D8B030D-6E8A-4147-A177-3AD203B41FA5}">
                      <a16:colId xmlns:a16="http://schemas.microsoft.com/office/drawing/2014/main" xmlns="" val="2260728698"/>
                    </a:ext>
                  </a:extLst>
                </a:gridCol>
              </a:tblGrid>
              <a:tr h="43877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ro-RO" sz="1100" dirty="0">
                          <a:effectLst/>
                          <a:highlight>
                            <a:srgbClr val="FF0000"/>
                          </a:highlight>
                        </a:rPr>
                        <a:t>Domeniul de studiu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9914" marR="89914" marT="44957" marB="44957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</a:rPr>
                        <a:t>Programe de studii de licen</a:t>
                      </a:r>
                      <a:r>
                        <a:rPr lang="ro-RO" sz="1100">
                          <a:effectLst/>
                        </a:rPr>
                        <a:t>ță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9914" marR="89914" marT="44957" marB="44957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ro-RO" sz="1100">
                          <a:effectLst/>
                        </a:rPr>
                        <a:t>Forma de </a:t>
                      </a:r>
                      <a:endParaRPr lang="en-US" sz="1100">
                        <a:effectLst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ro-RO" sz="1100">
                          <a:effectLst/>
                        </a:rPr>
                        <a:t>organizare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9914" marR="89914" marT="44957" marB="44957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ro-RO" sz="1100">
                          <a:effectLst/>
                        </a:rPr>
                        <a:t>Capacitatea de școlarizare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9914" marR="89914" marT="44957" marB="44957"/>
                </a:tc>
                <a:extLst>
                  <a:ext uri="{0D108BD9-81ED-4DB2-BD59-A6C34878D82A}">
                    <a16:rowId xmlns:a16="http://schemas.microsoft.com/office/drawing/2014/main" xmlns="" val="1712139907"/>
                  </a:ext>
                </a:extLst>
              </a:tr>
              <a:tr h="24247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ro-RO" sz="1100">
                          <a:effectLst/>
                        </a:rPr>
                        <a:t>Zootehnie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9914" marR="89914" marT="44957" marB="44957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ro-RO" sz="1100">
                          <a:effectLst/>
                        </a:rPr>
                        <a:t>Zootehnie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9914" marR="89914" marT="44957" marB="44957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</a:rPr>
                        <a:t>IF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9914" marR="89914" marT="44957" marB="44957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ro-RO" sz="1100">
                          <a:effectLst/>
                        </a:rPr>
                        <a:t>90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9914" marR="89914" marT="44957" marB="44957" anchor="ctr"/>
                </a:tc>
                <a:extLst>
                  <a:ext uri="{0D108BD9-81ED-4DB2-BD59-A6C34878D82A}">
                    <a16:rowId xmlns:a16="http://schemas.microsoft.com/office/drawing/2014/main" xmlns="" val="3885209614"/>
                  </a:ext>
                </a:extLst>
              </a:tr>
              <a:tr h="356580">
                <a:tc rowSpan="3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ro-RO" sz="1100">
                          <a:effectLst/>
                        </a:rPr>
                        <a:t>Ingineria produselor alimentare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9914" marR="89914" marT="44957" marB="44957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ro-RO" sz="1100">
                          <a:effectLst/>
                        </a:rPr>
                        <a:t>Tehnologia prelucrării produselor agricole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9914" marR="89914" marT="44957" marB="44957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ro-RO" sz="1100">
                          <a:effectLst/>
                        </a:rPr>
                        <a:t>IF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9914" marR="89914" marT="44957" marB="44957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ro-RO" sz="1100">
                          <a:effectLst/>
                        </a:rPr>
                        <a:t>1</a:t>
                      </a:r>
                      <a:r>
                        <a:rPr lang="en-US" sz="1100">
                          <a:effectLst/>
                        </a:rPr>
                        <a:t>2</a:t>
                      </a:r>
                      <a:r>
                        <a:rPr lang="ro-RO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9914" marR="89914" marT="44957" marB="44957" anchor="ctr"/>
                </a:tc>
                <a:extLst>
                  <a:ext uri="{0D108BD9-81ED-4DB2-BD59-A6C34878D82A}">
                    <a16:rowId xmlns:a16="http://schemas.microsoft.com/office/drawing/2014/main" xmlns="" val="3312620665"/>
                  </a:ext>
                </a:extLst>
              </a:tr>
              <a:tr h="56021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ro-RO" sz="1100">
                          <a:effectLst/>
                        </a:rPr>
                        <a:t>Protecția consumatorului și a mediului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9914" marR="89914" marT="44957" marB="44957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ro-RO" sz="1100">
                          <a:effectLst/>
                        </a:rPr>
                        <a:t>IF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9914" marR="89914" marT="44957" marB="44957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ro-RO" sz="1100">
                          <a:effectLst/>
                        </a:rPr>
                        <a:t>90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9914" marR="89914" marT="44957" marB="44957" anchor="ctr"/>
                </a:tc>
                <a:extLst>
                  <a:ext uri="{0D108BD9-81ED-4DB2-BD59-A6C34878D82A}">
                    <a16:rowId xmlns:a16="http://schemas.microsoft.com/office/drawing/2014/main" xmlns="" val="2810831797"/>
                  </a:ext>
                </a:extLst>
              </a:tr>
              <a:tr h="56021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ro-RO" sz="1100">
                          <a:effectLst/>
                        </a:rPr>
                        <a:t>Controlul și expertiza produselor alimentare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9914" marR="89914" marT="44957" marB="44957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ro-RO" sz="1100">
                          <a:effectLst/>
                        </a:rPr>
                        <a:t>IF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9914" marR="89914" marT="44957" marB="44957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ro-RO" sz="1100">
                          <a:effectLst/>
                        </a:rPr>
                        <a:t>100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9914" marR="89914" marT="44957" marB="44957" anchor="ctr"/>
                </a:tc>
                <a:extLst>
                  <a:ext uri="{0D108BD9-81ED-4DB2-BD59-A6C34878D82A}">
                    <a16:rowId xmlns:a16="http://schemas.microsoft.com/office/drawing/2014/main" xmlns="" val="264027711"/>
                  </a:ext>
                </a:extLst>
              </a:tr>
              <a:tr h="53748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ro-RO" sz="1100">
                          <a:effectLst/>
                        </a:rPr>
                        <a:t>Științe inginerești aplicate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9914" marR="89914" marT="44957" marB="44957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</a:rPr>
                        <a:t>Științe gastronomice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9914" marR="89914" marT="44957" marB="44957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</a:rPr>
                        <a:t>IF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9914" marR="89914" marT="44957" marB="44957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 dirty="0">
                          <a:effectLst/>
                        </a:rPr>
                        <a:t>60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9914" marR="89914" marT="44957" marB="44957" anchor="ctr"/>
                </a:tc>
                <a:extLst>
                  <a:ext uri="{0D108BD9-81ED-4DB2-BD59-A6C34878D82A}">
                    <a16:rowId xmlns:a16="http://schemas.microsoft.com/office/drawing/2014/main" xmlns="" val="2774080173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 thruBlk="1"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solidFill>
            <a:srgbClr val="FCD5B5"/>
          </a:solidFill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b="1" i="1" dirty="0" err="1"/>
              <a:t>Avantaje</a:t>
            </a:r>
            <a:r>
              <a:rPr lang="en-US" b="1" i="1" dirty="0"/>
              <a:t> pre</a:t>
            </a:r>
            <a:r>
              <a:rPr lang="ro-RO" b="1" i="1" dirty="0"/>
              <a:t>înscriere:</a:t>
            </a:r>
            <a:endParaRPr lang="ro-RO" dirty="0"/>
          </a:p>
          <a:p>
            <a:pPr lvl="0"/>
            <a:r>
              <a:rPr lang="ro-RO" dirty="0">
                <a:solidFill>
                  <a:srgbClr val="800000"/>
                </a:solidFill>
              </a:rPr>
              <a:t>Cazare gratuită în cămine pentru specializarea de Zootehnie în campusul universității;</a:t>
            </a:r>
          </a:p>
          <a:p>
            <a:pPr lvl="0"/>
            <a:r>
              <a:rPr lang="ro-RO" dirty="0">
                <a:solidFill>
                  <a:srgbClr val="669900"/>
                </a:solidFill>
              </a:rPr>
              <a:t>Prioritate la cazare în campusul universității pentru toți candidații preînscriși;</a:t>
            </a:r>
          </a:p>
          <a:p>
            <a:pPr lvl="0"/>
            <a:r>
              <a:rPr lang="ro-RO" dirty="0">
                <a:solidFill>
                  <a:schemeClr val="accent4">
                    <a:lumMod val="75000"/>
                  </a:schemeClr>
                </a:solidFill>
              </a:rPr>
              <a:t>Prioritate la prelucrarea datelor la înscriere;</a:t>
            </a:r>
          </a:p>
          <a:p>
            <a:pPr lvl="0"/>
            <a:r>
              <a:rPr lang="ro-RO" dirty="0">
                <a:solidFill>
                  <a:schemeClr val="tx2"/>
                </a:solidFill>
              </a:rPr>
              <a:t>Prioritate la ocuparea locurilor finanțate de la buget;</a:t>
            </a:r>
          </a:p>
          <a:p>
            <a:pPr lvl="0"/>
            <a:r>
              <a:rPr lang="ro-RO" dirty="0">
                <a:solidFill>
                  <a:srgbClr val="FF0000"/>
                </a:solidFill>
              </a:rPr>
              <a:t>Prioritate la stagii de pregătire practică în străinătate prin programul Erasmus;</a:t>
            </a:r>
          </a:p>
          <a:p>
            <a:pPr lvl="0"/>
            <a:r>
              <a:rPr lang="ro-RO" dirty="0">
                <a:solidFill>
                  <a:schemeClr val="bg2">
                    <a:lumMod val="50000"/>
                  </a:schemeClr>
                </a:solidFill>
              </a:rPr>
              <a:t>Practică în unități de elită din țară;</a:t>
            </a:r>
          </a:p>
          <a:p>
            <a:pPr lvl="0"/>
            <a:r>
              <a:rPr lang="ro-RO" dirty="0">
                <a:solidFill>
                  <a:schemeClr val="accent6">
                    <a:lumMod val="75000"/>
                  </a:schemeClr>
                </a:solidFill>
              </a:rPr>
              <a:t>Acordare de burse de merit și sociale;</a:t>
            </a:r>
          </a:p>
          <a:p>
            <a:pPr lvl="0"/>
            <a:r>
              <a:rPr lang="ro-RO" dirty="0">
                <a:solidFill>
                  <a:srgbClr val="800000"/>
                </a:solidFill>
              </a:rPr>
              <a:t>Oportunitate de angajare din perioada studiilor și acordarea de burse suplimentare de către angajatori.</a:t>
            </a:r>
          </a:p>
          <a:p>
            <a:pPr marL="0" indent="0">
              <a:buNone/>
            </a:pPr>
            <a:r>
              <a:rPr lang="ro-RO" dirty="0"/>
              <a:t> 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242" y="146085"/>
            <a:ext cx="5508558" cy="131318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 thruBlk="1"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11" y="18302"/>
            <a:ext cx="3076575" cy="73342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40041" y="1030241"/>
            <a:ext cx="8396531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2857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endParaRPr lang="en-US" sz="1200" b="1" dirty="0">
              <a:solidFill>
                <a:srgbClr val="4A5C26"/>
              </a:solidFill>
              <a:cs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1200" dirty="0">
                <a:solidFill>
                  <a:srgbClr val="4A5C26"/>
                </a:solidFill>
              </a:rPr>
              <a:t>            </a:t>
            </a:r>
            <a:r>
              <a:rPr lang="en-US" sz="1200" dirty="0" err="1">
                <a:solidFill>
                  <a:srgbClr val="4A5C26"/>
                </a:solidFill>
              </a:rPr>
              <a:t>unități</a:t>
            </a:r>
            <a:r>
              <a:rPr lang="en-US" sz="1200" dirty="0">
                <a:solidFill>
                  <a:srgbClr val="4A5C26"/>
                </a:solidFill>
              </a:rPr>
              <a:t> de </a:t>
            </a:r>
            <a:r>
              <a:rPr lang="en-US" sz="1200" dirty="0" err="1">
                <a:solidFill>
                  <a:srgbClr val="4A5C26"/>
                </a:solidFill>
              </a:rPr>
              <a:t>procesare</a:t>
            </a:r>
            <a:r>
              <a:rPr lang="en-US" sz="1200" dirty="0">
                <a:solidFill>
                  <a:srgbClr val="4A5C26"/>
                </a:solidFill>
              </a:rPr>
              <a:t> a </a:t>
            </a:r>
            <a:r>
              <a:rPr lang="en-US" sz="1200" dirty="0" err="1">
                <a:solidFill>
                  <a:srgbClr val="4A5C26"/>
                </a:solidFill>
              </a:rPr>
              <a:t>produselor</a:t>
            </a:r>
            <a:r>
              <a:rPr lang="en-US" sz="1200" dirty="0">
                <a:solidFill>
                  <a:srgbClr val="4A5C26"/>
                </a:solidFill>
              </a:rPr>
              <a:t> </a:t>
            </a:r>
            <a:r>
              <a:rPr lang="en-US" sz="1200" dirty="0" err="1">
                <a:solidFill>
                  <a:srgbClr val="4A5C26"/>
                </a:solidFill>
              </a:rPr>
              <a:t>alimentare</a:t>
            </a:r>
            <a:endParaRPr lang="en-US" sz="1200" dirty="0">
              <a:solidFill>
                <a:srgbClr val="4A5C26"/>
              </a:solidFill>
            </a:endParaRPr>
          </a:p>
          <a:p>
            <a:pPr algn="just">
              <a:lnSpc>
                <a:spcPct val="150000"/>
              </a:lnSpc>
            </a:pPr>
            <a:r>
              <a:rPr lang="en-US" sz="1200" dirty="0">
                <a:solidFill>
                  <a:srgbClr val="4A5C26"/>
                </a:solidFill>
              </a:rPr>
              <a:t>            </a:t>
            </a:r>
            <a:r>
              <a:rPr lang="en-US" sz="1200" dirty="0" err="1">
                <a:solidFill>
                  <a:srgbClr val="4A5C26"/>
                </a:solidFill>
              </a:rPr>
              <a:t>unități</a:t>
            </a:r>
            <a:r>
              <a:rPr lang="en-US" sz="1200" dirty="0">
                <a:solidFill>
                  <a:srgbClr val="4A5C26"/>
                </a:solidFill>
              </a:rPr>
              <a:t> de </a:t>
            </a:r>
            <a:r>
              <a:rPr lang="en-US" sz="1200" dirty="0" err="1">
                <a:solidFill>
                  <a:srgbClr val="4A5C26"/>
                </a:solidFill>
              </a:rPr>
              <a:t>inspecție</a:t>
            </a:r>
            <a:r>
              <a:rPr lang="en-US" sz="1200" dirty="0">
                <a:solidFill>
                  <a:srgbClr val="4A5C26"/>
                </a:solidFill>
              </a:rPr>
              <a:t> </a:t>
            </a:r>
            <a:r>
              <a:rPr lang="en-US" sz="1200" dirty="0" err="1">
                <a:solidFill>
                  <a:srgbClr val="4A5C26"/>
                </a:solidFill>
              </a:rPr>
              <a:t>și</a:t>
            </a:r>
            <a:r>
              <a:rPr lang="en-US" sz="1200" dirty="0">
                <a:solidFill>
                  <a:srgbClr val="4A5C26"/>
                </a:solidFill>
              </a:rPr>
              <a:t> control a </a:t>
            </a:r>
            <a:r>
              <a:rPr lang="en-US" sz="1200" dirty="0" err="1">
                <a:solidFill>
                  <a:srgbClr val="4A5C26"/>
                </a:solidFill>
              </a:rPr>
              <a:t>produselor</a:t>
            </a:r>
            <a:r>
              <a:rPr lang="en-US" sz="1200" dirty="0">
                <a:solidFill>
                  <a:srgbClr val="4A5C26"/>
                </a:solidFill>
              </a:rPr>
              <a:t> </a:t>
            </a:r>
            <a:r>
              <a:rPr lang="en-US" sz="1200" dirty="0" err="1">
                <a:solidFill>
                  <a:srgbClr val="4A5C26"/>
                </a:solidFill>
              </a:rPr>
              <a:t>alimentare</a:t>
            </a:r>
            <a:endParaRPr lang="en-US" sz="1200" dirty="0">
              <a:solidFill>
                <a:srgbClr val="4A5C26"/>
              </a:solidFill>
            </a:endParaRPr>
          </a:p>
          <a:p>
            <a:pPr algn="just">
              <a:lnSpc>
                <a:spcPct val="150000"/>
              </a:lnSpc>
            </a:pPr>
            <a:r>
              <a:rPr lang="en-US" sz="1200" dirty="0">
                <a:solidFill>
                  <a:srgbClr val="4A5C26"/>
                </a:solidFill>
              </a:rPr>
              <a:t>            </a:t>
            </a:r>
            <a:r>
              <a:rPr lang="en-US" sz="1200" dirty="0" err="1">
                <a:solidFill>
                  <a:srgbClr val="4A5C26"/>
                </a:solidFill>
              </a:rPr>
              <a:t>centre</a:t>
            </a:r>
            <a:r>
              <a:rPr lang="en-US" sz="1200" dirty="0">
                <a:solidFill>
                  <a:srgbClr val="4A5C26"/>
                </a:solidFill>
              </a:rPr>
              <a:t> de </a:t>
            </a:r>
            <a:r>
              <a:rPr lang="en-US" sz="1200" dirty="0" err="1">
                <a:solidFill>
                  <a:srgbClr val="4A5C26"/>
                </a:solidFill>
              </a:rPr>
              <a:t>consultanță</a:t>
            </a:r>
            <a:r>
              <a:rPr lang="en-US" sz="1200" dirty="0">
                <a:solidFill>
                  <a:srgbClr val="4A5C26"/>
                </a:solidFill>
              </a:rPr>
              <a:t> </a:t>
            </a:r>
            <a:r>
              <a:rPr lang="en-US" sz="1200" dirty="0" err="1">
                <a:solidFill>
                  <a:srgbClr val="4A5C26"/>
                </a:solidFill>
              </a:rPr>
              <a:t>agricolă</a:t>
            </a:r>
            <a:endParaRPr lang="en-US" sz="1200" dirty="0">
              <a:solidFill>
                <a:srgbClr val="4A5C26"/>
              </a:solidFill>
            </a:endParaRPr>
          </a:p>
          <a:p>
            <a:pPr algn="just">
              <a:lnSpc>
                <a:spcPct val="150000"/>
              </a:lnSpc>
            </a:pPr>
            <a:r>
              <a:rPr lang="ro-RO" sz="1200" dirty="0">
                <a:solidFill>
                  <a:srgbClr val="4A5C26"/>
                </a:solidFill>
              </a:rPr>
              <a:t>             </a:t>
            </a:r>
            <a:r>
              <a:rPr lang="en-US" sz="1200" dirty="0">
                <a:solidFill>
                  <a:srgbClr val="4A5C26"/>
                </a:solidFill>
              </a:rPr>
              <a:t>marketing </a:t>
            </a:r>
            <a:r>
              <a:rPr lang="en-US" sz="1200" dirty="0" err="1">
                <a:solidFill>
                  <a:srgbClr val="4A5C26"/>
                </a:solidFill>
              </a:rPr>
              <a:t>și</a:t>
            </a:r>
            <a:r>
              <a:rPr lang="en-US" sz="1200" dirty="0">
                <a:solidFill>
                  <a:srgbClr val="4A5C26"/>
                </a:solidFill>
              </a:rPr>
              <a:t> </a:t>
            </a:r>
            <a:r>
              <a:rPr lang="en-US" sz="1200" dirty="0" err="1">
                <a:solidFill>
                  <a:srgbClr val="4A5C26"/>
                </a:solidFill>
              </a:rPr>
              <a:t>publicitate</a:t>
            </a:r>
            <a:endParaRPr lang="en-US" sz="1200" dirty="0">
              <a:solidFill>
                <a:srgbClr val="4A5C26"/>
              </a:solidFill>
            </a:endParaRPr>
          </a:p>
          <a:p>
            <a:pPr algn="just">
              <a:lnSpc>
                <a:spcPct val="150000"/>
              </a:lnSpc>
            </a:pPr>
            <a:r>
              <a:rPr lang="ro-RO" sz="1200" dirty="0">
                <a:solidFill>
                  <a:srgbClr val="4A5C26"/>
                </a:solidFill>
              </a:rPr>
              <a:t>             </a:t>
            </a:r>
            <a:r>
              <a:rPr lang="en-US" sz="1200" dirty="0">
                <a:solidFill>
                  <a:srgbClr val="4A5C26"/>
                </a:solidFill>
              </a:rPr>
              <a:t>institute de </a:t>
            </a:r>
            <a:r>
              <a:rPr lang="en-US" sz="1200" dirty="0" err="1">
                <a:solidFill>
                  <a:srgbClr val="4A5C26"/>
                </a:solidFill>
              </a:rPr>
              <a:t>cercetare</a:t>
            </a:r>
            <a:r>
              <a:rPr lang="en-US" sz="1200" dirty="0">
                <a:solidFill>
                  <a:srgbClr val="4A5C26"/>
                </a:solidFill>
              </a:rPr>
              <a:t> – </a:t>
            </a:r>
            <a:r>
              <a:rPr lang="en-US" sz="1200" dirty="0" err="1">
                <a:solidFill>
                  <a:srgbClr val="4A5C26"/>
                </a:solidFill>
              </a:rPr>
              <a:t>dezvoltare</a:t>
            </a:r>
            <a:endParaRPr lang="ro-RO" sz="1200" dirty="0">
              <a:solidFill>
                <a:srgbClr val="4A5C26"/>
              </a:solidFill>
            </a:endParaRPr>
          </a:p>
          <a:p>
            <a:pPr algn="just">
              <a:lnSpc>
                <a:spcPct val="150000"/>
              </a:lnSpc>
            </a:pPr>
            <a:r>
              <a:rPr lang="ro-RO" sz="1200" dirty="0">
                <a:solidFill>
                  <a:srgbClr val="4A5C26"/>
                </a:solidFill>
              </a:rPr>
              <a:t>             instituții de învățământ etc</a:t>
            </a:r>
            <a:endParaRPr lang="en-GB" sz="1200" dirty="0">
              <a:solidFill>
                <a:srgbClr val="4A5C26"/>
              </a:solidFill>
            </a:endParaRPr>
          </a:p>
          <a:p>
            <a:pPr algn="just"/>
            <a:endParaRPr lang="en-US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indent="-285750" algn="just">
              <a:buFont typeface="Wingdings" panose="05000000000000000000" pitchFamily="2" charset="2"/>
              <a:buChar char="ü"/>
            </a:pPr>
            <a:endParaRPr lang="en-US" sz="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206817" y="339094"/>
            <a:ext cx="5943600" cy="403697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Dreptunghi 4"/>
          <p:cNvSpPr/>
          <p:nvPr/>
        </p:nvSpPr>
        <p:spPr>
          <a:xfrm>
            <a:off x="3648343" y="349295"/>
            <a:ext cx="28702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o-RO" b="1" dirty="0">
                <a:solidFill>
                  <a:schemeClr val="bg1"/>
                </a:solidFill>
              </a:rPr>
              <a:t>Ce poți face după absolvire?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3" name="Parallelogram 15"/>
          <p:cNvSpPr/>
          <p:nvPr/>
        </p:nvSpPr>
        <p:spPr>
          <a:xfrm rot="16200000">
            <a:off x="7019722" y="152984"/>
            <a:ext cx="524280" cy="693752"/>
          </a:xfrm>
          <a:custGeom>
            <a:avLst/>
            <a:gdLst/>
            <a:ahLst/>
            <a:cxnLst/>
            <a:rect l="l" t="t" r="r" b="b"/>
            <a:pathLst>
              <a:path w="2993176" h="3240001">
                <a:moveTo>
                  <a:pt x="1299907" y="647892"/>
                </a:moveTo>
                <a:lnTo>
                  <a:pt x="665509" y="1620000"/>
                </a:lnTo>
                <a:lnTo>
                  <a:pt x="1299907" y="2592108"/>
                </a:lnTo>
                <a:lnTo>
                  <a:pt x="634398" y="2592108"/>
                </a:lnTo>
                <a:lnTo>
                  <a:pt x="0" y="1620000"/>
                </a:lnTo>
                <a:lnTo>
                  <a:pt x="634398" y="647892"/>
                </a:lnTo>
                <a:close/>
                <a:moveTo>
                  <a:pt x="2993176" y="1620001"/>
                </a:moveTo>
                <a:lnTo>
                  <a:pt x="1913056" y="3240001"/>
                </a:lnTo>
                <a:lnTo>
                  <a:pt x="1782206" y="3043749"/>
                </a:lnTo>
                <a:lnTo>
                  <a:pt x="1110064" y="3043749"/>
                </a:lnTo>
                <a:cubicBezTo>
                  <a:pt x="1089036" y="3096599"/>
                  <a:pt x="1037333" y="3133759"/>
                  <a:pt x="976952" y="3133759"/>
                </a:cubicBezTo>
                <a:cubicBezTo>
                  <a:pt x="923853" y="3133759"/>
                  <a:pt x="877466" y="3105022"/>
                  <a:pt x="854540" y="3061058"/>
                </a:cubicBezTo>
                <a:lnTo>
                  <a:pt x="302383" y="3169763"/>
                </a:lnTo>
                <a:lnTo>
                  <a:pt x="302383" y="2809723"/>
                </a:lnTo>
                <a:lnTo>
                  <a:pt x="854540" y="2918427"/>
                </a:lnTo>
                <a:cubicBezTo>
                  <a:pt x="877466" y="2874463"/>
                  <a:pt x="923853" y="2845727"/>
                  <a:pt x="976952" y="2845727"/>
                </a:cubicBezTo>
                <a:cubicBezTo>
                  <a:pt x="1037333" y="2845727"/>
                  <a:pt x="1089036" y="2882887"/>
                  <a:pt x="1110064" y="2935737"/>
                </a:cubicBezTo>
                <a:lnTo>
                  <a:pt x="1710190" y="2935737"/>
                </a:lnTo>
                <a:lnTo>
                  <a:pt x="832936" y="1620001"/>
                </a:lnTo>
                <a:lnTo>
                  <a:pt x="1913056" y="0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15" name="Chevron 2"/>
          <p:cNvSpPr/>
          <p:nvPr/>
        </p:nvSpPr>
        <p:spPr>
          <a:xfrm rot="5400000">
            <a:off x="750919" y="1396645"/>
            <a:ext cx="186623" cy="164462"/>
          </a:xfrm>
          <a:custGeom>
            <a:avLst/>
            <a:gdLst/>
            <a:ahLst/>
            <a:cxnLst/>
            <a:rect l="l" t="t" r="r" b="b"/>
            <a:pathLst>
              <a:path w="3830741" h="3782395">
                <a:moveTo>
                  <a:pt x="272737" y="3782395"/>
                </a:moveTo>
                <a:lnTo>
                  <a:pt x="272737" y="1129329"/>
                </a:lnTo>
                <a:cubicBezTo>
                  <a:pt x="368718" y="1192933"/>
                  <a:pt x="457831" y="1251924"/>
                  <a:pt x="541946" y="1307175"/>
                </a:cubicBezTo>
                <a:lnTo>
                  <a:pt x="541946" y="3513186"/>
                </a:lnTo>
                <a:lnTo>
                  <a:pt x="3561532" y="3513186"/>
                </a:lnTo>
                <a:lnTo>
                  <a:pt x="3561532" y="1985872"/>
                </a:lnTo>
                <a:lnTo>
                  <a:pt x="3590324" y="1967561"/>
                </a:lnTo>
                <a:cubicBezTo>
                  <a:pt x="3580733" y="1962993"/>
                  <a:pt x="3571122" y="1958413"/>
                  <a:pt x="3561532" y="1953733"/>
                </a:cubicBezTo>
                <a:lnTo>
                  <a:pt x="3561532" y="522839"/>
                </a:lnTo>
                <a:lnTo>
                  <a:pt x="881682" y="522839"/>
                </a:lnTo>
                <a:cubicBezTo>
                  <a:pt x="739027" y="434224"/>
                  <a:pt x="600115" y="344664"/>
                  <a:pt x="466828" y="253630"/>
                </a:cubicBezTo>
                <a:lnTo>
                  <a:pt x="3830741" y="253630"/>
                </a:lnTo>
                <a:lnTo>
                  <a:pt x="3830741" y="3782395"/>
                </a:lnTo>
                <a:close/>
                <a:moveTo>
                  <a:pt x="0" y="0"/>
                </a:moveTo>
                <a:cubicBezTo>
                  <a:pt x="678168" y="716943"/>
                  <a:pt x="2221880" y="1454406"/>
                  <a:pt x="3416058" y="1983649"/>
                </a:cubicBezTo>
                <a:cubicBezTo>
                  <a:pt x="2906515" y="2315100"/>
                  <a:pt x="1976707" y="2643252"/>
                  <a:pt x="1914290" y="3355250"/>
                </a:cubicBezTo>
                <a:lnTo>
                  <a:pt x="1318205" y="3154450"/>
                </a:lnTo>
                <a:cubicBezTo>
                  <a:pt x="1531531" y="2503259"/>
                  <a:pt x="1765419" y="2324696"/>
                  <a:pt x="2221606" y="1999551"/>
                </a:cubicBezTo>
                <a:cubicBezTo>
                  <a:pt x="1369032" y="1616387"/>
                  <a:pt x="1025337" y="1447905"/>
                  <a:pt x="21688" y="786442"/>
                </a:cubicBezTo>
                <a:cubicBezTo>
                  <a:pt x="14534" y="524743"/>
                  <a:pt x="14718" y="351758"/>
                  <a:pt x="0" y="0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16" name="Chevron 2"/>
          <p:cNvSpPr/>
          <p:nvPr/>
        </p:nvSpPr>
        <p:spPr>
          <a:xfrm rot="5400000">
            <a:off x="750919" y="1687481"/>
            <a:ext cx="186623" cy="164462"/>
          </a:xfrm>
          <a:custGeom>
            <a:avLst/>
            <a:gdLst/>
            <a:ahLst/>
            <a:cxnLst/>
            <a:rect l="l" t="t" r="r" b="b"/>
            <a:pathLst>
              <a:path w="3830741" h="3782395">
                <a:moveTo>
                  <a:pt x="272737" y="3782395"/>
                </a:moveTo>
                <a:lnTo>
                  <a:pt x="272737" y="1129329"/>
                </a:lnTo>
                <a:cubicBezTo>
                  <a:pt x="368718" y="1192933"/>
                  <a:pt x="457831" y="1251924"/>
                  <a:pt x="541946" y="1307175"/>
                </a:cubicBezTo>
                <a:lnTo>
                  <a:pt x="541946" y="3513186"/>
                </a:lnTo>
                <a:lnTo>
                  <a:pt x="3561532" y="3513186"/>
                </a:lnTo>
                <a:lnTo>
                  <a:pt x="3561532" y="1985872"/>
                </a:lnTo>
                <a:lnTo>
                  <a:pt x="3590324" y="1967561"/>
                </a:lnTo>
                <a:cubicBezTo>
                  <a:pt x="3580733" y="1962993"/>
                  <a:pt x="3571122" y="1958413"/>
                  <a:pt x="3561532" y="1953733"/>
                </a:cubicBezTo>
                <a:lnTo>
                  <a:pt x="3561532" y="522839"/>
                </a:lnTo>
                <a:lnTo>
                  <a:pt x="881682" y="522839"/>
                </a:lnTo>
                <a:cubicBezTo>
                  <a:pt x="739027" y="434224"/>
                  <a:pt x="600115" y="344664"/>
                  <a:pt x="466828" y="253630"/>
                </a:cubicBezTo>
                <a:lnTo>
                  <a:pt x="3830741" y="253630"/>
                </a:lnTo>
                <a:lnTo>
                  <a:pt x="3830741" y="3782395"/>
                </a:lnTo>
                <a:close/>
                <a:moveTo>
                  <a:pt x="0" y="0"/>
                </a:moveTo>
                <a:cubicBezTo>
                  <a:pt x="678168" y="716943"/>
                  <a:pt x="2221880" y="1454406"/>
                  <a:pt x="3416058" y="1983649"/>
                </a:cubicBezTo>
                <a:cubicBezTo>
                  <a:pt x="2906515" y="2315100"/>
                  <a:pt x="1976707" y="2643252"/>
                  <a:pt x="1914290" y="3355250"/>
                </a:cubicBezTo>
                <a:lnTo>
                  <a:pt x="1318205" y="3154450"/>
                </a:lnTo>
                <a:cubicBezTo>
                  <a:pt x="1531531" y="2503259"/>
                  <a:pt x="1765419" y="2324696"/>
                  <a:pt x="2221606" y="1999551"/>
                </a:cubicBezTo>
                <a:cubicBezTo>
                  <a:pt x="1369032" y="1616387"/>
                  <a:pt x="1025337" y="1447905"/>
                  <a:pt x="21688" y="786442"/>
                </a:cubicBezTo>
                <a:cubicBezTo>
                  <a:pt x="14534" y="524743"/>
                  <a:pt x="14718" y="351758"/>
                  <a:pt x="0" y="0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17" name="Chevron 2"/>
          <p:cNvSpPr/>
          <p:nvPr/>
        </p:nvSpPr>
        <p:spPr>
          <a:xfrm rot="5400000">
            <a:off x="763331" y="1992281"/>
            <a:ext cx="186623" cy="164462"/>
          </a:xfrm>
          <a:custGeom>
            <a:avLst/>
            <a:gdLst/>
            <a:ahLst/>
            <a:cxnLst/>
            <a:rect l="l" t="t" r="r" b="b"/>
            <a:pathLst>
              <a:path w="3830741" h="3782395">
                <a:moveTo>
                  <a:pt x="272737" y="3782395"/>
                </a:moveTo>
                <a:lnTo>
                  <a:pt x="272737" y="1129329"/>
                </a:lnTo>
                <a:cubicBezTo>
                  <a:pt x="368718" y="1192933"/>
                  <a:pt x="457831" y="1251924"/>
                  <a:pt x="541946" y="1307175"/>
                </a:cubicBezTo>
                <a:lnTo>
                  <a:pt x="541946" y="3513186"/>
                </a:lnTo>
                <a:lnTo>
                  <a:pt x="3561532" y="3513186"/>
                </a:lnTo>
                <a:lnTo>
                  <a:pt x="3561532" y="1985872"/>
                </a:lnTo>
                <a:lnTo>
                  <a:pt x="3590324" y="1967561"/>
                </a:lnTo>
                <a:cubicBezTo>
                  <a:pt x="3580733" y="1962993"/>
                  <a:pt x="3571122" y="1958413"/>
                  <a:pt x="3561532" y="1953733"/>
                </a:cubicBezTo>
                <a:lnTo>
                  <a:pt x="3561532" y="522839"/>
                </a:lnTo>
                <a:lnTo>
                  <a:pt x="881682" y="522839"/>
                </a:lnTo>
                <a:cubicBezTo>
                  <a:pt x="739027" y="434224"/>
                  <a:pt x="600115" y="344664"/>
                  <a:pt x="466828" y="253630"/>
                </a:cubicBezTo>
                <a:lnTo>
                  <a:pt x="3830741" y="253630"/>
                </a:lnTo>
                <a:lnTo>
                  <a:pt x="3830741" y="3782395"/>
                </a:lnTo>
                <a:close/>
                <a:moveTo>
                  <a:pt x="0" y="0"/>
                </a:moveTo>
                <a:cubicBezTo>
                  <a:pt x="678168" y="716943"/>
                  <a:pt x="2221880" y="1454406"/>
                  <a:pt x="3416058" y="1983649"/>
                </a:cubicBezTo>
                <a:cubicBezTo>
                  <a:pt x="2906515" y="2315100"/>
                  <a:pt x="1976707" y="2643252"/>
                  <a:pt x="1914290" y="3355250"/>
                </a:cubicBezTo>
                <a:lnTo>
                  <a:pt x="1318205" y="3154450"/>
                </a:lnTo>
                <a:cubicBezTo>
                  <a:pt x="1531531" y="2503259"/>
                  <a:pt x="1765419" y="2324696"/>
                  <a:pt x="2221606" y="1999551"/>
                </a:cubicBezTo>
                <a:cubicBezTo>
                  <a:pt x="1369032" y="1616387"/>
                  <a:pt x="1025337" y="1447905"/>
                  <a:pt x="21688" y="786442"/>
                </a:cubicBezTo>
                <a:cubicBezTo>
                  <a:pt x="14534" y="524743"/>
                  <a:pt x="14718" y="351758"/>
                  <a:pt x="0" y="0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18" name="Chevron 2"/>
          <p:cNvSpPr/>
          <p:nvPr/>
        </p:nvSpPr>
        <p:spPr>
          <a:xfrm rot="5400000">
            <a:off x="750920" y="2262857"/>
            <a:ext cx="186623" cy="164462"/>
          </a:xfrm>
          <a:custGeom>
            <a:avLst/>
            <a:gdLst/>
            <a:ahLst/>
            <a:cxnLst/>
            <a:rect l="l" t="t" r="r" b="b"/>
            <a:pathLst>
              <a:path w="3830741" h="3782395">
                <a:moveTo>
                  <a:pt x="272737" y="3782395"/>
                </a:moveTo>
                <a:lnTo>
                  <a:pt x="272737" y="1129329"/>
                </a:lnTo>
                <a:cubicBezTo>
                  <a:pt x="368718" y="1192933"/>
                  <a:pt x="457831" y="1251924"/>
                  <a:pt x="541946" y="1307175"/>
                </a:cubicBezTo>
                <a:lnTo>
                  <a:pt x="541946" y="3513186"/>
                </a:lnTo>
                <a:lnTo>
                  <a:pt x="3561532" y="3513186"/>
                </a:lnTo>
                <a:lnTo>
                  <a:pt x="3561532" y="1985872"/>
                </a:lnTo>
                <a:lnTo>
                  <a:pt x="3590324" y="1967561"/>
                </a:lnTo>
                <a:cubicBezTo>
                  <a:pt x="3580733" y="1962993"/>
                  <a:pt x="3571122" y="1958413"/>
                  <a:pt x="3561532" y="1953733"/>
                </a:cubicBezTo>
                <a:lnTo>
                  <a:pt x="3561532" y="522839"/>
                </a:lnTo>
                <a:lnTo>
                  <a:pt x="881682" y="522839"/>
                </a:lnTo>
                <a:cubicBezTo>
                  <a:pt x="739027" y="434224"/>
                  <a:pt x="600115" y="344664"/>
                  <a:pt x="466828" y="253630"/>
                </a:cubicBezTo>
                <a:lnTo>
                  <a:pt x="3830741" y="253630"/>
                </a:lnTo>
                <a:lnTo>
                  <a:pt x="3830741" y="3782395"/>
                </a:lnTo>
                <a:close/>
                <a:moveTo>
                  <a:pt x="0" y="0"/>
                </a:moveTo>
                <a:cubicBezTo>
                  <a:pt x="678168" y="716943"/>
                  <a:pt x="2221880" y="1454406"/>
                  <a:pt x="3416058" y="1983649"/>
                </a:cubicBezTo>
                <a:cubicBezTo>
                  <a:pt x="2906515" y="2315100"/>
                  <a:pt x="1976707" y="2643252"/>
                  <a:pt x="1914290" y="3355250"/>
                </a:cubicBezTo>
                <a:lnTo>
                  <a:pt x="1318205" y="3154450"/>
                </a:lnTo>
                <a:cubicBezTo>
                  <a:pt x="1531531" y="2503259"/>
                  <a:pt x="1765419" y="2324696"/>
                  <a:pt x="2221606" y="1999551"/>
                </a:cubicBezTo>
                <a:cubicBezTo>
                  <a:pt x="1369032" y="1616387"/>
                  <a:pt x="1025337" y="1447905"/>
                  <a:pt x="21688" y="786442"/>
                </a:cubicBezTo>
                <a:cubicBezTo>
                  <a:pt x="14534" y="524743"/>
                  <a:pt x="14718" y="351758"/>
                  <a:pt x="0" y="0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19" name="Chevron 2"/>
          <p:cNvSpPr/>
          <p:nvPr/>
        </p:nvSpPr>
        <p:spPr>
          <a:xfrm rot="5400000">
            <a:off x="750918" y="2525681"/>
            <a:ext cx="186623" cy="164462"/>
          </a:xfrm>
          <a:custGeom>
            <a:avLst/>
            <a:gdLst/>
            <a:ahLst/>
            <a:cxnLst/>
            <a:rect l="l" t="t" r="r" b="b"/>
            <a:pathLst>
              <a:path w="3830741" h="3782395">
                <a:moveTo>
                  <a:pt x="272737" y="3782395"/>
                </a:moveTo>
                <a:lnTo>
                  <a:pt x="272737" y="1129329"/>
                </a:lnTo>
                <a:cubicBezTo>
                  <a:pt x="368718" y="1192933"/>
                  <a:pt x="457831" y="1251924"/>
                  <a:pt x="541946" y="1307175"/>
                </a:cubicBezTo>
                <a:lnTo>
                  <a:pt x="541946" y="3513186"/>
                </a:lnTo>
                <a:lnTo>
                  <a:pt x="3561532" y="3513186"/>
                </a:lnTo>
                <a:lnTo>
                  <a:pt x="3561532" y="1985872"/>
                </a:lnTo>
                <a:lnTo>
                  <a:pt x="3590324" y="1967561"/>
                </a:lnTo>
                <a:cubicBezTo>
                  <a:pt x="3580733" y="1962993"/>
                  <a:pt x="3571122" y="1958413"/>
                  <a:pt x="3561532" y="1953733"/>
                </a:cubicBezTo>
                <a:lnTo>
                  <a:pt x="3561532" y="522839"/>
                </a:lnTo>
                <a:lnTo>
                  <a:pt x="881682" y="522839"/>
                </a:lnTo>
                <a:cubicBezTo>
                  <a:pt x="739027" y="434224"/>
                  <a:pt x="600115" y="344664"/>
                  <a:pt x="466828" y="253630"/>
                </a:cubicBezTo>
                <a:lnTo>
                  <a:pt x="3830741" y="253630"/>
                </a:lnTo>
                <a:lnTo>
                  <a:pt x="3830741" y="3782395"/>
                </a:lnTo>
                <a:close/>
                <a:moveTo>
                  <a:pt x="0" y="0"/>
                </a:moveTo>
                <a:cubicBezTo>
                  <a:pt x="678168" y="716943"/>
                  <a:pt x="2221880" y="1454406"/>
                  <a:pt x="3416058" y="1983649"/>
                </a:cubicBezTo>
                <a:cubicBezTo>
                  <a:pt x="2906515" y="2315100"/>
                  <a:pt x="1976707" y="2643252"/>
                  <a:pt x="1914290" y="3355250"/>
                </a:cubicBezTo>
                <a:lnTo>
                  <a:pt x="1318205" y="3154450"/>
                </a:lnTo>
                <a:cubicBezTo>
                  <a:pt x="1531531" y="2503259"/>
                  <a:pt x="1765419" y="2324696"/>
                  <a:pt x="2221606" y="1999551"/>
                </a:cubicBezTo>
                <a:cubicBezTo>
                  <a:pt x="1369032" y="1616387"/>
                  <a:pt x="1025337" y="1447905"/>
                  <a:pt x="21688" y="786442"/>
                </a:cubicBezTo>
                <a:cubicBezTo>
                  <a:pt x="14534" y="524743"/>
                  <a:pt x="14718" y="351758"/>
                  <a:pt x="0" y="0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pic>
        <p:nvPicPr>
          <p:cNvPr id="25" name="Picture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4487" y="6029241"/>
            <a:ext cx="5088020" cy="723075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-152400" y="527495"/>
            <a:ext cx="5347911" cy="6386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GB" sz="1050" b="1" dirty="0"/>
          </a:p>
          <a:p>
            <a:pPr algn="ctr"/>
            <a:endParaRPr lang="ro-RO" sz="1100" b="1" i="1" dirty="0">
              <a:solidFill>
                <a:schemeClr val="tx2"/>
              </a:solidFill>
            </a:endParaRPr>
          </a:p>
          <a:p>
            <a:pPr algn="ctr">
              <a:defRPr/>
            </a:pPr>
            <a:r>
              <a:rPr lang="en-GB" sz="1400" b="1" i="1" dirty="0"/>
              <a:t>Program de </a:t>
            </a:r>
            <a:r>
              <a:rPr lang="en-GB" sz="1400" b="1" i="1" dirty="0" err="1"/>
              <a:t>studii</a:t>
            </a:r>
            <a:r>
              <a:rPr lang="ro-RO" sz="1400" b="1" i="1" dirty="0"/>
              <a:t> – Tehnologia prelucrării produselor agricole</a:t>
            </a:r>
          </a:p>
        </p:txBody>
      </p:sp>
      <p:sp>
        <p:nvSpPr>
          <p:cNvPr id="27" name="Rectangle 26"/>
          <p:cNvSpPr/>
          <p:nvPr/>
        </p:nvSpPr>
        <p:spPr>
          <a:xfrm>
            <a:off x="-288618" y="2698366"/>
            <a:ext cx="5750832" cy="12849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GB" sz="1050" b="1" dirty="0"/>
          </a:p>
          <a:p>
            <a:pPr algn="ctr"/>
            <a:endParaRPr lang="ro-RO" sz="1100" b="1" i="1" dirty="0">
              <a:solidFill>
                <a:schemeClr val="tx2"/>
              </a:solidFill>
            </a:endParaRPr>
          </a:p>
          <a:p>
            <a:pPr algn="just">
              <a:defRPr/>
            </a:pPr>
            <a:r>
              <a:rPr lang="ro-RO" sz="1400" b="1" i="1" dirty="0"/>
              <a:t>              </a:t>
            </a:r>
            <a:r>
              <a:rPr lang="en-GB" sz="1400" b="1" i="1" dirty="0" err="1"/>
              <a:t>Programele</a:t>
            </a:r>
            <a:r>
              <a:rPr lang="en-GB" sz="1400" b="1" i="1" dirty="0"/>
              <a:t> de </a:t>
            </a:r>
            <a:r>
              <a:rPr lang="en-GB" sz="1400" b="1" i="1" dirty="0" err="1"/>
              <a:t>studii</a:t>
            </a:r>
            <a:r>
              <a:rPr lang="ro-RO" sz="1400" b="1" i="1" dirty="0"/>
              <a:t> </a:t>
            </a:r>
          </a:p>
          <a:p>
            <a:pPr algn="just">
              <a:defRPr/>
            </a:pPr>
            <a:r>
              <a:rPr lang="ro-RO" sz="1400" b="1" i="1" dirty="0"/>
              <a:t>                                      – Protecția consumatorului și a mediului</a:t>
            </a:r>
            <a:endParaRPr lang="en-US" sz="1400" b="1" i="1" dirty="0"/>
          </a:p>
          <a:p>
            <a:pPr algn="just">
              <a:defRPr/>
            </a:pPr>
            <a:r>
              <a:rPr lang="ro-RO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</a:t>
            </a:r>
            <a:r>
              <a:rPr lang="ro-RO" sz="1400" b="1" i="1" dirty="0"/>
              <a:t>– </a:t>
            </a:r>
            <a:r>
              <a:rPr lang="en-US" sz="14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Controlul</a:t>
            </a:r>
            <a:r>
              <a:rPr lang="en-US" sz="1400" b="1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o-RO" sz="1400" b="1" i="1" dirty="0">
                <a:latin typeface="Calibri" panose="020F0502020204030204" pitchFamily="34" charset="0"/>
                <a:cs typeface="Calibri" panose="020F0502020204030204" pitchFamily="34" charset="0"/>
              </a:rPr>
              <a:t>și expertiza produselor alimentare</a:t>
            </a:r>
            <a:endParaRPr lang="en-US" sz="1400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defRPr/>
            </a:pPr>
            <a:endParaRPr lang="ro-RO" sz="1400" b="1" dirty="0"/>
          </a:p>
        </p:txBody>
      </p:sp>
      <p:pic>
        <p:nvPicPr>
          <p:cNvPr id="2052" name="Picture 4" descr="Male worker using digital tablet in juice factory Free Phot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5608" y="1175382"/>
            <a:ext cx="2118699" cy="1512836"/>
          </a:xfrm>
          <a:prstGeom prst="rect">
            <a:avLst/>
          </a:prstGeom>
          <a:noFill/>
        </p:spPr>
      </p:pic>
      <p:pic>
        <p:nvPicPr>
          <p:cNvPr id="2056" name="Picture 8" descr="Confectioners making pastry with chocolate cream Premium Phot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3555" y="1227100"/>
            <a:ext cx="2052559" cy="1461118"/>
          </a:xfrm>
          <a:prstGeom prst="rect">
            <a:avLst/>
          </a:prstGeom>
          <a:noFill/>
        </p:spPr>
      </p:pic>
      <p:pic>
        <p:nvPicPr>
          <p:cNvPr id="2058" name="Picture 10" descr="Confectionery factory worker taking notes Premium Photo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986" y="4423818"/>
            <a:ext cx="2067701" cy="1441979"/>
          </a:xfrm>
          <a:prstGeom prst="rect">
            <a:avLst/>
          </a:prstGeom>
          <a:noFill/>
        </p:spPr>
      </p:pic>
      <p:sp>
        <p:nvSpPr>
          <p:cNvPr id="30" name="Chevron 2"/>
          <p:cNvSpPr/>
          <p:nvPr/>
        </p:nvSpPr>
        <p:spPr>
          <a:xfrm rot="5400000">
            <a:off x="710299" y="4034194"/>
            <a:ext cx="186623" cy="164462"/>
          </a:xfrm>
          <a:custGeom>
            <a:avLst/>
            <a:gdLst/>
            <a:ahLst/>
            <a:cxnLst/>
            <a:rect l="l" t="t" r="r" b="b"/>
            <a:pathLst>
              <a:path w="3830741" h="3782395">
                <a:moveTo>
                  <a:pt x="272737" y="3782395"/>
                </a:moveTo>
                <a:lnTo>
                  <a:pt x="272737" y="1129329"/>
                </a:lnTo>
                <a:cubicBezTo>
                  <a:pt x="368718" y="1192933"/>
                  <a:pt x="457831" y="1251924"/>
                  <a:pt x="541946" y="1307175"/>
                </a:cubicBezTo>
                <a:lnTo>
                  <a:pt x="541946" y="3513186"/>
                </a:lnTo>
                <a:lnTo>
                  <a:pt x="3561532" y="3513186"/>
                </a:lnTo>
                <a:lnTo>
                  <a:pt x="3561532" y="1985872"/>
                </a:lnTo>
                <a:lnTo>
                  <a:pt x="3590324" y="1967561"/>
                </a:lnTo>
                <a:cubicBezTo>
                  <a:pt x="3580733" y="1962993"/>
                  <a:pt x="3571122" y="1958413"/>
                  <a:pt x="3561532" y="1953733"/>
                </a:cubicBezTo>
                <a:lnTo>
                  <a:pt x="3561532" y="522839"/>
                </a:lnTo>
                <a:lnTo>
                  <a:pt x="881682" y="522839"/>
                </a:lnTo>
                <a:cubicBezTo>
                  <a:pt x="739027" y="434224"/>
                  <a:pt x="600115" y="344664"/>
                  <a:pt x="466828" y="253630"/>
                </a:cubicBezTo>
                <a:lnTo>
                  <a:pt x="3830741" y="253630"/>
                </a:lnTo>
                <a:lnTo>
                  <a:pt x="3830741" y="3782395"/>
                </a:lnTo>
                <a:close/>
                <a:moveTo>
                  <a:pt x="0" y="0"/>
                </a:moveTo>
                <a:cubicBezTo>
                  <a:pt x="678168" y="716943"/>
                  <a:pt x="2221880" y="1454406"/>
                  <a:pt x="3416058" y="1983649"/>
                </a:cubicBezTo>
                <a:cubicBezTo>
                  <a:pt x="2906515" y="2315100"/>
                  <a:pt x="1976707" y="2643252"/>
                  <a:pt x="1914290" y="3355250"/>
                </a:cubicBezTo>
                <a:lnTo>
                  <a:pt x="1318205" y="3154450"/>
                </a:lnTo>
                <a:cubicBezTo>
                  <a:pt x="1531531" y="2503259"/>
                  <a:pt x="1765419" y="2324696"/>
                  <a:pt x="2221606" y="1999551"/>
                </a:cubicBezTo>
                <a:cubicBezTo>
                  <a:pt x="1369032" y="1616387"/>
                  <a:pt x="1025337" y="1447905"/>
                  <a:pt x="21688" y="786442"/>
                </a:cubicBezTo>
                <a:cubicBezTo>
                  <a:pt x="14534" y="524743"/>
                  <a:pt x="14718" y="351758"/>
                  <a:pt x="0" y="0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31" name="Chevron 2"/>
          <p:cNvSpPr/>
          <p:nvPr/>
        </p:nvSpPr>
        <p:spPr>
          <a:xfrm rot="5400000">
            <a:off x="690694" y="4322536"/>
            <a:ext cx="186623" cy="164462"/>
          </a:xfrm>
          <a:custGeom>
            <a:avLst/>
            <a:gdLst/>
            <a:ahLst/>
            <a:cxnLst/>
            <a:rect l="l" t="t" r="r" b="b"/>
            <a:pathLst>
              <a:path w="3830741" h="3782395">
                <a:moveTo>
                  <a:pt x="272737" y="3782395"/>
                </a:moveTo>
                <a:lnTo>
                  <a:pt x="272737" y="1129329"/>
                </a:lnTo>
                <a:cubicBezTo>
                  <a:pt x="368718" y="1192933"/>
                  <a:pt x="457831" y="1251924"/>
                  <a:pt x="541946" y="1307175"/>
                </a:cubicBezTo>
                <a:lnTo>
                  <a:pt x="541946" y="3513186"/>
                </a:lnTo>
                <a:lnTo>
                  <a:pt x="3561532" y="3513186"/>
                </a:lnTo>
                <a:lnTo>
                  <a:pt x="3561532" y="1985872"/>
                </a:lnTo>
                <a:lnTo>
                  <a:pt x="3590324" y="1967561"/>
                </a:lnTo>
                <a:cubicBezTo>
                  <a:pt x="3580733" y="1962993"/>
                  <a:pt x="3571122" y="1958413"/>
                  <a:pt x="3561532" y="1953733"/>
                </a:cubicBezTo>
                <a:lnTo>
                  <a:pt x="3561532" y="522839"/>
                </a:lnTo>
                <a:lnTo>
                  <a:pt x="881682" y="522839"/>
                </a:lnTo>
                <a:cubicBezTo>
                  <a:pt x="739027" y="434224"/>
                  <a:pt x="600115" y="344664"/>
                  <a:pt x="466828" y="253630"/>
                </a:cubicBezTo>
                <a:lnTo>
                  <a:pt x="3830741" y="253630"/>
                </a:lnTo>
                <a:lnTo>
                  <a:pt x="3830741" y="3782395"/>
                </a:lnTo>
                <a:close/>
                <a:moveTo>
                  <a:pt x="0" y="0"/>
                </a:moveTo>
                <a:cubicBezTo>
                  <a:pt x="678168" y="716943"/>
                  <a:pt x="2221880" y="1454406"/>
                  <a:pt x="3416058" y="1983649"/>
                </a:cubicBezTo>
                <a:cubicBezTo>
                  <a:pt x="2906515" y="2315100"/>
                  <a:pt x="1976707" y="2643252"/>
                  <a:pt x="1914290" y="3355250"/>
                </a:cubicBezTo>
                <a:lnTo>
                  <a:pt x="1318205" y="3154450"/>
                </a:lnTo>
                <a:cubicBezTo>
                  <a:pt x="1531531" y="2503259"/>
                  <a:pt x="1765419" y="2324696"/>
                  <a:pt x="2221606" y="1999551"/>
                </a:cubicBezTo>
                <a:cubicBezTo>
                  <a:pt x="1369032" y="1616387"/>
                  <a:pt x="1025337" y="1447905"/>
                  <a:pt x="21688" y="786442"/>
                </a:cubicBezTo>
                <a:cubicBezTo>
                  <a:pt x="14534" y="524743"/>
                  <a:pt x="14718" y="351758"/>
                  <a:pt x="0" y="0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32" name="Chevron 2"/>
          <p:cNvSpPr/>
          <p:nvPr/>
        </p:nvSpPr>
        <p:spPr>
          <a:xfrm rot="5400000">
            <a:off x="690694" y="4583055"/>
            <a:ext cx="186623" cy="164462"/>
          </a:xfrm>
          <a:custGeom>
            <a:avLst/>
            <a:gdLst/>
            <a:ahLst/>
            <a:cxnLst/>
            <a:rect l="l" t="t" r="r" b="b"/>
            <a:pathLst>
              <a:path w="3830741" h="3782395">
                <a:moveTo>
                  <a:pt x="272737" y="3782395"/>
                </a:moveTo>
                <a:lnTo>
                  <a:pt x="272737" y="1129329"/>
                </a:lnTo>
                <a:cubicBezTo>
                  <a:pt x="368718" y="1192933"/>
                  <a:pt x="457831" y="1251924"/>
                  <a:pt x="541946" y="1307175"/>
                </a:cubicBezTo>
                <a:lnTo>
                  <a:pt x="541946" y="3513186"/>
                </a:lnTo>
                <a:lnTo>
                  <a:pt x="3561532" y="3513186"/>
                </a:lnTo>
                <a:lnTo>
                  <a:pt x="3561532" y="1985872"/>
                </a:lnTo>
                <a:lnTo>
                  <a:pt x="3590324" y="1967561"/>
                </a:lnTo>
                <a:cubicBezTo>
                  <a:pt x="3580733" y="1962993"/>
                  <a:pt x="3571122" y="1958413"/>
                  <a:pt x="3561532" y="1953733"/>
                </a:cubicBezTo>
                <a:lnTo>
                  <a:pt x="3561532" y="522839"/>
                </a:lnTo>
                <a:lnTo>
                  <a:pt x="881682" y="522839"/>
                </a:lnTo>
                <a:cubicBezTo>
                  <a:pt x="739027" y="434224"/>
                  <a:pt x="600115" y="344664"/>
                  <a:pt x="466828" y="253630"/>
                </a:cubicBezTo>
                <a:lnTo>
                  <a:pt x="3830741" y="253630"/>
                </a:lnTo>
                <a:lnTo>
                  <a:pt x="3830741" y="3782395"/>
                </a:lnTo>
                <a:close/>
                <a:moveTo>
                  <a:pt x="0" y="0"/>
                </a:moveTo>
                <a:cubicBezTo>
                  <a:pt x="678168" y="716943"/>
                  <a:pt x="2221880" y="1454406"/>
                  <a:pt x="3416058" y="1983649"/>
                </a:cubicBezTo>
                <a:cubicBezTo>
                  <a:pt x="2906515" y="2315100"/>
                  <a:pt x="1976707" y="2643252"/>
                  <a:pt x="1914290" y="3355250"/>
                </a:cubicBezTo>
                <a:lnTo>
                  <a:pt x="1318205" y="3154450"/>
                </a:lnTo>
                <a:cubicBezTo>
                  <a:pt x="1531531" y="2503259"/>
                  <a:pt x="1765419" y="2324696"/>
                  <a:pt x="2221606" y="1999551"/>
                </a:cubicBezTo>
                <a:cubicBezTo>
                  <a:pt x="1369032" y="1616387"/>
                  <a:pt x="1025337" y="1447905"/>
                  <a:pt x="21688" y="786442"/>
                </a:cubicBezTo>
                <a:cubicBezTo>
                  <a:pt x="14534" y="524743"/>
                  <a:pt x="14718" y="351758"/>
                  <a:pt x="0" y="0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pic>
        <p:nvPicPr>
          <p:cNvPr id="2060" name="Picture 12" descr="Manager check and control automation food products boxs transfer on automated conveyor systems in factory Premium Photo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3555" y="2698366"/>
            <a:ext cx="4269133" cy="1706401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885842" y="3888517"/>
            <a:ext cx="518160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200" dirty="0" err="1">
                <a:solidFill>
                  <a:srgbClr val="4A5C26"/>
                </a:solidFill>
              </a:rPr>
              <a:t>unități</a:t>
            </a:r>
            <a:r>
              <a:rPr lang="en-US" sz="1200" dirty="0">
                <a:solidFill>
                  <a:srgbClr val="4A5C26"/>
                </a:solidFill>
              </a:rPr>
              <a:t> de </a:t>
            </a:r>
            <a:r>
              <a:rPr lang="en-US" sz="1200" dirty="0" err="1">
                <a:solidFill>
                  <a:srgbClr val="4A5C26"/>
                </a:solidFill>
              </a:rPr>
              <a:t>inspecție</a:t>
            </a:r>
            <a:r>
              <a:rPr lang="en-US" sz="1200" dirty="0">
                <a:solidFill>
                  <a:srgbClr val="4A5C26"/>
                </a:solidFill>
              </a:rPr>
              <a:t> </a:t>
            </a:r>
            <a:r>
              <a:rPr lang="en-US" sz="1200" dirty="0" err="1">
                <a:solidFill>
                  <a:srgbClr val="4A5C26"/>
                </a:solidFill>
              </a:rPr>
              <a:t>și</a:t>
            </a:r>
            <a:r>
              <a:rPr lang="en-US" sz="1200" dirty="0">
                <a:solidFill>
                  <a:srgbClr val="4A5C26"/>
                </a:solidFill>
              </a:rPr>
              <a:t> control a </a:t>
            </a:r>
            <a:r>
              <a:rPr lang="en-US" sz="1200" dirty="0" err="1">
                <a:solidFill>
                  <a:srgbClr val="4A5C26"/>
                </a:solidFill>
              </a:rPr>
              <a:t>produselor</a:t>
            </a:r>
            <a:r>
              <a:rPr lang="en-US" sz="1200" dirty="0">
                <a:solidFill>
                  <a:srgbClr val="4A5C26"/>
                </a:solidFill>
              </a:rPr>
              <a:t> </a:t>
            </a:r>
            <a:r>
              <a:rPr lang="en-US" sz="1200" dirty="0" err="1">
                <a:solidFill>
                  <a:srgbClr val="4A5C26"/>
                </a:solidFill>
              </a:rPr>
              <a:t>alimentare</a:t>
            </a:r>
            <a:endParaRPr lang="en-US" sz="1200" dirty="0">
              <a:solidFill>
                <a:srgbClr val="4A5C26"/>
              </a:solidFill>
            </a:endParaRPr>
          </a:p>
          <a:p>
            <a:pPr algn="just">
              <a:lnSpc>
                <a:spcPct val="150000"/>
              </a:lnSpc>
            </a:pPr>
            <a:r>
              <a:rPr lang="en-US" sz="1200" dirty="0" err="1">
                <a:solidFill>
                  <a:srgbClr val="4A5C26"/>
                </a:solidFill>
              </a:rPr>
              <a:t>Autoritatea</a:t>
            </a:r>
            <a:r>
              <a:rPr lang="en-US" sz="1200" dirty="0">
                <a:solidFill>
                  <a:srgbClr val="4A5C26"/>
                </a:solidFill>
              </a:rPr>
              <a:t> </a:t>
            </a:r>
            <a:r>
              <a:rPr lang="en-US" sz="1200" dirty="0" err="1">
                <a:solidFill>
                  <a:srgbClr val="4A5C26"/>
                </a:solidFill>
              </a:rPr>
              <a:t>Națională</a:t>
            </a:r>
            <a:r>
              <a:rPr lang="en-US" sz="1200" dirty="0">
                <a:solidFill>
                  <a:srgbClr val="4A5C26"/>
                </a:solidFill>
              </a:rPr>
              <a:t> </a:t>
            </a:r>
            <a:r>
              <a:rPr lang="en-US" sz="1200" dirty="0" err="1">
                <a:solidFill>
                  <a:srgbClr val="4A5C26"/>
                </a:solidFill>
              </a:rPr>
              <a:t>pentru</a:t>
            </a:r>
            <a:r>
              <a:rPr lang="en-US" sz="1200" dirty="0">
                <a:solidFill>
                  <a:srgbClr val="4A5C26"/>
                </a:solidFill>
              </a:rPr>
              <a:t> </a:t>
            </a:r>
            <a:r>
              <a:rPr lang="en-US" sz="1200" dirty="0" err="1">
                <a:solidFill>
                  <a:srgbClr val="4A5C26"/>
                </a:solidFill>
              </a:rPr>
              <a:t>Protecția</a:t>
            </a:r>
            <a:r>
              <a:rPr lang="en-US" sz="1200" dirty="0">
                <a:solidFill>
                  <a:srgbClr val="4A5C26"/>
                </a:solidFill>
              </a:rPr>
              <a:t> </a:t>
            </a:r>
            <a:r>
              <a:rPr lang="en-US" sz="1200" dirty="0" err="1">
                <a:solidFill>
                  <a:srgbClr val="4A5C26"/>
                </a:solidFill>
              </a:rPr>
              <a:t>Consumatorilor</a:t>
            </a:r>
            <a:endParaRPr lang="en-US" sz="1200" dirty="0">
              <a:solidFill>
                <a:srgbClr val="4A5C26"/>
              </a:solidFill>
            </a:endParaRPr>
          </a:p>
          <a:p>
            <a:pPr algn="just">
              <a:lnSpc>
                <a:spcPct val="150000"/>
              </a:lnSpc>
            </a:pPr>
            <a:r>
              <a:rPr lang="en-US" sz="1200" dirty="0" err="1">
                <a:solidFill>
                  <a:srgbClr val="4A5C26"/>
                </a:solidFill>
              </a:rPr>
              <a:t>Agenția</a:t>
            </a:r>
            <a:r>
              <a:rPr lang="en-US" sz="1200" dirty="0">
                <a:solidFill>
                  <a:srgbClr val="4A5C26"/>
                </a:solidFill>
              </a:rPr>
              <a:t> de </a:t>
            </a:r>
            <a:r>
              <a:rPr lang="en-US" sz="1200" dirty="0" err="1">
                <a:solidFill>
                  <a:srgbClr val="4A5C26"/>
                </a:solidFill>
              </a:rPr>
              <a:t>Plăți</a:t>
            </a:r>
            <a:r>
              <a:rPr lang="en-US" sz="1200" dirty="0">
                <a:solidFill>
                  <a:srgbClr val="4A5C26"/>
                </a:solidFill>
              </a:rPr>
              <a:t> </a:t>
            </a:r>
            <a:r>
              <a:rPr lang="en-US" sz="1200" dirty="0" err="1">
                <a:solidFill>
                  <a:srgbClr val="4A5C26"/>
                </a:solidFill>
              </a:rPr>
              <a:t>și</a:t>
            </a:r>
            <a:r>
              <a:rPr lang="en-US" sz="1200" dirty="0">
                <a:solidFill>
                  <a:srgbClr val="4A5C26"/>
                </a:solidFill>
              </a:rPr>
              <a:t> </a:t>
            </a:r>
            <a:r>
              <a:rPr lang="en-US" sz="1200" dirty="0" err="1">
                <a:solidFill>
                  <a:srgbClr val="4A5C26"/>
                </a:solidFill>
              </a:rPr>
              <a:t>Intervenție</a:t>
            </a:r>
            <a:r>
              <a:rPr lang="en-US" sz="1200" dirty="0">
                <a:solidFill>
                  <a:srgbClr val="4A5C26"/>
                </a:solidFill>
              </a:rPr>
              <a:t> </a:t>
            </a:r>
            <a:r>
              <a:rPr lang="en-US" sz="1200" dirty="0" err="1">
                <a:solidFill>
                  <a:srgbClr val="4A5C26"/>
                </a:solidFill>
              </a:rPr>
              <a:t>pentru</a:t>
            </a:r>
            <a:r>
              <a:rPr lang="en-US" sz="1200" dirty="0">
                <a:solidFill>
                  <a:srgbClr val="4A5C26"/>
                </a:solidFill>
              </a:rPr>
              <a:t> </a:t>
            </a:r>
            <a:r>
              <a:rPr lang="en-US" sz="1200" dirty="0" err="1">
                <a:solidFill>
                  <a:srgbClr val="4A5C26"/>
                </a:solidFill>
              </a:rPr>
              <a:t>Agricultură</a:t>
            </a:r>
            <a:endParaRPr lang="en-US" sz="1200" dirty="0">
              <a:solidFill>
                <a:srgbClr val="4A5C26"/>
              </a:solidFill>
            </a:endParaRPr>
          </a:p>
          <a:p>
            <a:pPr algn="just">
              <a:lnSpc>
                <a:spcPct val="150000"/>
              </a:lnSpc>
            </a:pPr>
            <a:r>
              <a:rPr lang="ro-RO" sz="1200" dirty="0">
                <a:solidFill>
                  <a:srgbClr val="4A5C26"/>
                </a:solidFill>
              </a:rPr>
              <a:t>i</a:t>
            </a:r>
            <a:r>
              <a:rPr lang="en-US" sz="1200" dirty="0" err="1">
                <a:solidFill>
                  <a:srgbClr val="4A5C26"/>
                </a:solidFill>
              </a:rPr>
              <a:t>nstitute</a:t>
            </a:r>
            <a:r>
              <a:rPr lang="en-US" sz="1200" dirty="0">
                <a:solidFill>
                  <a:srgbClr val="4A5C26"/>
                </a:solidFill>
              </a:rPr>
              <a:t> de </a:t>
            </a:r>
            <a:r>
              <a:rPr lang="en-US" sz="1200" dirty="0" err="1">
                <a:solidFill>
                  <a:srgbClr val="4A5C26"/>
                </a:solidFill>
              </a:rPr>
              <a:t>cercetare</a:t>
            </a:r>
            <a:r>
              <a:rPr lang="en-US" sz="1200" dirty="0">
                <a:solidFill>
                  <a:srgbClr val="4A5C26"/>
                </a:solidFill>
              </a:rPr>
              <a:t> </a:t>
            </a:r>
            <a:r>
              <a:rPr lang="ro-RO" sz="1200" dirty="0">
                <a:solidFill>
                  <a:srgbClr val="4A5C26"/>
                </a:solidFill>
              </a:rPr>
              <a:t> - </a:t>
            </a:r>
            <a:r>
              <a:rPr lang="en-US" sz="1200" dirty="0" err="1">
                <a:solidFill>
                  <a:srgbClr val="4A5C26"/>
                </a:solidFill>
              </a:rPr>
              <a:t>dezvoltare</a:t>
            </a:r>
            <a:endParaRPr lang="en-US" sz="1200" dirty="0">
              <a:solidFill>
                <a:srgbClr val="4A5C26"/>
              </a:solidFill>
            </a:endParaRPr>
          </a:p>
          <a:p>
            <a:pPr algn="just">
              <a:lnSpc>
                <a:spcPct val="150000"/>
              </a:lnSpc>
            </a:pPr>
            <a:r>
              <a:rPr lang="ro-RO" sz="1200" dirty="0">
                <a:solidFill>
                  <a:srgbClr val="4A5C26"/>
                </a:solidFill>
              </a:rPr>
              <a:t>instituții de învățământ etc</a:t>
            </a:r>
            <a:endParaRPr lang="en-US" sz="1200" dirty="0">
              <a:solidFill>
                <a:srgbClr val="4A5C26"/>
              </a:solidFill>
            </a:endParaRPr>
          </a:p>
        </p:txBody>
      </p:sp>
      <p:pic>
        <p:nvPicPr>
          <p:cNvPr id="2062" name="Picture 14" descr="Young caucasian serious supervisor evaluating quality of food in food plant while holding tablet. man is dressed in white uniform and having hair net. Premium Photo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3555" y="4427328"/>
            <a:ext cx="2162221" cy="1440329"/>
          </a:xfrm>
          <a:prstGeom prst="rect">
            <a:avLst/>
          </a:prstGeom>
          <a:noFill/>
        </p:spPr>
      </p:pic>
      <p:sp>
        <p:nvSpPr>
          <p:cNvPr id="37" name="Chevron 2"/>
          <p:cNvSpPr/>
          <p:nvPr/>
        </p:nvSpPr>
        <p:spPr>
          <a:xfrm rot="5400000">
            <a:off x="738602" y="2776448"/>
            <a:ext cx="186623" cy="164462"/>
          </a:xfrm>
          <a:custGeom>
            <a:avLst/>
            <a:gdLst/>
            <a:ahLst/>
            <a:cxnLst/>
            <a:rect l="l" t="t" r="r" b="b"/>
            <a:pathLst>
              <a:path w="3830741" h="3782395">
                <a:moveTo>
                  <a:pt x="272737" y="3782395"/>
                </a:moveTo>
                <a:lnTo>
                  <a:pt x="272737" y="1129329"/>
                </a:lnTo>
                <a:cubicBezTo>
                  <a:pt x="368718" y="1192933"/>
                  <a:pt x="457831" y="1251924"/>
                  <a:pt x="541946" y="1307175"/>
                </a:cubicBezTo>
                <a:lnTo>
                  <a:pt x="541946" y="3513186"/>
                </a:lnTo>
                <a:lnTo>
                  <a:pt x="3561532" y="3513186"/>
                </a:lnTo>
                <a:lnTo>
                  <a:pt x="3561532" y="1985872"/>
                </a:lnTo>
                <a:lnTo>
                  <a:pt x="3590324" y="1967561"/>
                </a:lnTo>
                <a:cubicBezTo>
                  <a:pt x="3580733" y="1962993"/>
                  <a:pt x="3571122" y="1958413"/>
                  <a:pt x="3561532" y="1953733"/>
                </a:cubicBezTo>
                <a:lnTo>
                  <a:pt x="3561532" y="522839"/>
                </a:lnTo>
                <a:lnTo>
                  <a:pt x="881682" y="522839"/>
                </a:lnTo>
                <a:cubicBezTo>
                  <a:pt x="739027" y="434224"/>
                  <a:pt x="600115" y="344664"/>
                  <a:pt x="466828" y="253630"/>
                </a:cubicBezTo>
                <a:lnTo>
                  <a:pt x="3830741" y="253630"/>
                </a:lnTo>
                <a:lnTo>
                  <a:pt x="3830741" y="3782395"/>
                </a:lnTo>
                <a:close/>
                <a:moveTo>
                  <a:pt x="0" y="0"/>
                </a:moveTo>
                <a:cubicBezTo>
                  <a:pt x="678168" y="716943"/>
                  <a:pt x="2221880" y="1454406"/>
                  <a:pt x="3416058" y="1983649"/>
                </a:cubicBezTo>
                <a:cubicBezTo>
                  <a:pt x="2906515" y="2315100"/>
                  <a:pt x="1976707" y="2643252"/>
                  <a:pt x="1914290" y="3355250"/>
                </a:cubicBezTo>
                <a:lnTo>
                  <a:pt x="1318205" y="3154450"/>
                </a:lnTo>
                <a:cubicBezTo>
                  <a:pt x="1531531" y="2503259"/>
                  <a:pt x="1765419" y="2324696"/>
                  <a:pt x="2221606" y="1999551"/>
                </a:cubicBezTo>
                <a:cubicBezTo>
                  <a:pt x="1369032" y="1616387"/>
                  <a:pt x="1025337" y="1447905"/>
                  <a:pt x="21688" y="786442"/>
                </a:cubicBezTo>
                <a:cubicBezTo>
                  <a:pt x="14534" y="524743"/>
                  <a:pt x="14718" y="351758"/>
                  <a:pt x="0" y="0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38" name="Chevron 2"/>
          <p:cNvSpPr/>
          <p:nvPr/>
        </p:nvSpPr>
        <p:spPr>
          <a:xfrm rot="5400000">
            <a:off x="700497" y="4801138"/>
            <a:ext cx="186623" cy="164462"/>
          </a:xfrm>
          <a:custGeom>
            <a:avLst/>
            <a:gdLst/>
            <a:ahLst/>
            <a:cxnLst/>
            <a:rect l="l" t="t" r="r" b="b"/>
            <a:pathLst>
              <a:path w="3830741" h="3782395">
                <a:moveTo>
                  <a:pt x="272737" y="3782395"/>
                </a:moveTo>
                <a:lnTo>
                  <a:pt x="272737" y="1129329"/>
                </a:lnTo>
                <a:cubicBezTo>
                  <a:pt x="368718" y="1192933"/>
                  <a:pt x="457831" y="1251924"/>
                  <a:pt x="541946" y="1307175"/>
                </a:cubicBezTo>
                <a:lnTo>
                  <a:pt x="541946" y="3513186"/>
                </a:lnTo>
                <a:lnTo>
                  <a:pt x="3561532" y="3513186"/>
                </a:lnTo>
                <a:lnTo>
                  <a:pt x="3561532" y="1985872"/>
                </a:lnTo>
                <a:lnTo>
                  <a:pt x="3590324" y="1967561"/>
                </a:lnTo>
                <a:cubicBezTo>
                  <a:pt x="3580733" y="1962993"/>
                  <a:pt x="3571122" y="1958413"/>
                  <a:pt x="3561532" y="1953733"/>
                </a:cubicBezTo>
                <a:lnTo>
                  <a:pt x="3561532" y="522839"/>
                </a:lnTo>
                <a:lnTo>
                  <a:pt x="881682" y="522839"/>
                </a:lnTo>
                <a:cubicBezTo>
                  <a:pt x="739027" y="434224"/>
                  <a:pt x="600115" y="344664"/>
                  <a:pt x="466828" y="253630"/>
                </a:cubicBezTo>
                <a:lnTo>
                  <a:pt x="3830741" y="253630"/>
                </a:lnTo>
                <a:lnTo>
                  <a:pt x="3830741" y="3782395"/>
                </a:lnTo>
                <a:close/>
                <a:moveTo>
                  <a:pt x="0" y="0"/>
                </a:moveTo>
                <a:cubicBezTo>
                  <a:pt x="678168" y="716943"/>
                  <a:pt x="2221880" y="1454406"/>
                  <a:pt x="3416058" y="1983649"/>
                </a:cubicBezTo>
                <a:cubicBezTo>
                  <a:pt x="2906515" y="2315100"/>
                  <a:pt x="1976707" y="2643252"/>
                  <a:pt x="1914290" y="3355250"/>
                </a:cubicBezTo>
                <a:lnTo>
                  <a:pt x="1318205" y="3154450"/>
                </a:lnTo>
                <a:cubicBezTo>
                  <a:pt x="1531531" y="2503259"/>
                  <a:pt x="1765419" y="2324696"/>
                  <a:pt x="2221606" y="1999551"/>
                </a:cubicBezTo>
                <a:cubicBezTo>
                  <a:pt x="1369032" y="1616387"/>
                  <a:pt x="1025337" y="1447905"/>
                  <a:pt x="21688" y="786442"/>
                </a:cubicBezTo>
                <a:cubicBezTo>
                  <a:pt x="14534" y="524743"/>
                  <a:pt x="14718" y="351758"/>
                  <a:pt x="0" y="0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39" name="Chevron 2"/>
          <p:cNvSpPr/>
          <p:nvPr/>
        </p:nvSpPr>
        <p:spPr>
          <a:xfrm rot="5400000">
            <a:off x="693975" y="5120652"/>
            <a:ext cx="186623" cy="164462"/>
          </a:xfrm>
          <a:custGeom>
            <a:avLst/>
            <a:gdLst/>
            <a:ahLst/>
            <a:cxnLst/>
            <a:rect l="l" t="t" r="r" b="b"/>
            <a:pathLst>
              <a:path w="3830741" h="3782395">
                <a:moveTo>
                  <a:pt x="272737" y="3782395"/>
                </a:moveTo>
                <a:lnTo>
                  <a:pt x="272737" y="1129329"/>
                </a:lnTo>
                <a:cubicBezTo>
                  <a:pt x="368718" y="1192933"/>
                  <a:pt x="457831" y="1251924"/>
                  <a:pt x="541946" y="1307175"/>
                </a:cubicBezTo>
                <a:lnTo>
                  <a:pt x="541946" y="3513186"/>
                </a:lnTo>
                <a:lnTo>
                  <a:pt x="3561532" y="3513186"/>
                </a:lnTo>
                <a:lnTo>
                  <a:pt x="3561532" y="1985872"/>
                </a:lnTo>
                <a:lnTo>
                  <a:pt x="3590324" y="1967561"/>
                </a:lnTo>
                <a:cubicBezTo>
                  <a:pt x="3580733" y="1962993"/>
                  <a:pt x="3571122" y="1958413"/>
                  <a:pt x="3561532" y="1953733"/>
                </a:cubicBezTo>
                <a:lnTo>
                  <a:pt x="3561532" y="522839"/>
                </a:lnTo>
                <a:lnTo>
                  <a:pt x="881682" y="522839"/>
                </a:lnTo>
                <a:cubicBezTo>
                  <a:pt x="739027" y="434224"/>
                  <a:pt x="600115" y="344664"/>
                  <a:pt x="466828" y="253630"/>
                </a:cubicBezTo>
                <a:lnTo>
                  <a:pt x="3830741" y="253630"/>
                </a:lnTo>
                <a:lnTo>
                  <a:pt x="3830741" y="3782395"/>
                </a:lnTo>
                <a:close/>
                <a:moveTo>
                  <a:pt x="0" y="0"/>
                </a:moveTo>
                <a:cubicBezTo>
                  <a:pt x="678168" y="716943"/>
                  <a:pt x="2221880" y="1454406"/>
                  <a:pt x="3416058" y="1983649"/>
                </a:cubicBezTo>
                <a:cubicBezTo>
                  <a:pt x="2906515" y="2315100"/>
                  <a:pt x="1976707" y="2643252"/>
                  <a:pt x="1914290" y="3355250"/>
                </a:cubicBezTo>
                <a:lnTo>
                  <a:pt x="1318205" y="3154450"/>
                </a:lnTo>
                <a:cubicBezTo>
                  <a:pt x="1531531" y="2503259"/>
                  <a:pt x="1765419" y="2324696"/>
                  <a:pt x="2221606" y="1999551"/>
                </a:cubicBezTo>
                <a:cubicBezTo>
                  <a:pt x="1369032" y="1616387"/>
                  <a:pt x="1025337" y="1447905"/>
                  <a:pt x="21688" y="786442"/>
                </a:cubicBezTo>
                <a:cubicBezTo>
                  <a:pt x="14534" y="524743"/>
                  <a:pt x="14718" y="351758"/>
                  <a:pt x="0" y="0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 thruBlk="1"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11" y="18302"/>
            <a:ext cx="3076575" cy="73342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40041" y="1030241"/>
            <a:ext cx="8396531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2857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endParaRPr lang="en-US" sz="1200" b="1" dirty="0">
              <a:solidFill>
                <a:srgbClr val="4A5C26"/>
              </a:solidFill>
              <a:cs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1200" dirty="0">
                <a:solidFill>
                  <a:srgbClr val="4A5C26"/>
                </a:solidFill>
              </a:rPr>
              <a:t>            </a:t>
            </a:r>
            <a:r>
              <a:rPr lang="en-US" sz="1200" dirty="0" err="1">
                <a:solidFill>
                  <a:srgbClr val="4A5C26"/>
                </a:solidFill>
              </a:rPr>
              <a:t>unități</a:t>
            </a:r>
            <a:r>
              <a:rPr lang="en-US" sz="1200" dirty="0">
                <a:solidFill>
                  <a:srgbClr val="4A5C26"/>
                </a:solidFill>
              </a:rPr>
              <a:t> de </a:t>
            </a:r>
            <a:r>
              <a:rPr lang="en-US" sz="1200" dirty="0" err="1">
                <a:solidFill>
                  <a:srgbClr val="4A5C26"/>
                </a:solidFill>
              </a:rPr>
              <a:t>procesare</a:t>
            </a:r>
            <a:r>
              <a:rPr lang="en-US" sz="1200" dirty="0">
                <a:solidFill>
                  <a:srgbClr val="4A5C26"/>
                </a:solidFill>
              </a:rPr>
              <a:t> a </a:t>
            </a:r>
            <a:r>
              <a:rPr lang="en-US" sz="1200" dirty="0" err="1">
                <a:solidFill>
                  <a:srgbClr val="4A5C26"/>
                </a:solidFill>
              </a:rPr>
              <a:t>produselor</a:t>
            </a:r>
            <a:r>
              <a:rPr lang="en-US" sz="1200" dirty="0">
                <a:solidFill>
                  <a:srgbClr val="4A5C26"/>
                </a:solidFill>
              </a:rPr>
              <a:t> </a:t>
            </a:r>
            <a:r>
              <a:rPr lang="en-US" sz="1200" dirty="0" err="1">
                <a:solidFill>
                  <a:srgbClr val="4A5C26"/>
                </a:solidFill>
              </a:rPr>
              <a:t>alimentare</a:t>
            </a:r>
            <a:endParaRPr lang="en-US" sz="1200" dirty="0">
              <a:solidFill>
                <a:srgbClr val="4A5C26"/>
              </a:solidFill>
            </a:endParaRPr>
          </a:p>
          <a:p>
            <a:pPr algn="just">
              <a:lnSpc>
                <a:spcPct val="150000"/>
              </a:lnSpc>
            </a:pPr>
            <a:r>
              <a:rPr lang="en-US" sz="1200" dirty="0">
                <a:solidFill>
                  <a:srgbClr val="4A5C26"/>
                </a:solidFill>
              </a:rPr>
              <a:t>            </a:t>
            </a:r>
            <a:r>
              <a:rPr lang="en-US" sz="1200" dirty="0" err="1">
                <a:solidFill>
                  <a:srgbClr val="4A5C26"/>
                </a:solidFill>
              </a:rPr>
              <a:t>unități</a:t>
            </a:r>
            <a:r>
              <a:rPr lang="en-US" sz="1200" dirty="0">
                <a:solidFill>
                  <a:srgbClr val="4A5C26"/>
                </a:solidFill>
              </a:rPr>
              <a:t> de </a:t>
            </a:r>
            <a:r>
              <a:rPr lang="en-US" sz="1200" dirty="0" err="1">
                <a:solidFill>
                  <a:srgbClr val="4A5C26"/>
                </a:solidFill>
              </a:rPr>
              <a:t>inspecție</a:t>
            </a:r>
            <a:r>
              <a:rPr lang="en-US" sz="1200" dirty="0">
                <a:solidFill>
                  <a:srgbClr val="4A5C26"/>
                </a:solidFill>
              </a:rPr>
              <a:t> </a:t>
            </a:r>
            <a:r>
              <a:rPr lang="en-US" sz="1200" dirty="0" err="1">
                <a:solidFill>
                  <a:srgbClr val="4A5C26"/>
                </a:solidFill>
              </a:rPr>
              <a:t>și</a:t>
            </a:r>
            <a:r>
              <a:rPr lang="en-US" sz="1200" dirty="0">
                <a:solidFill>
                  <a:srgbClr val="4A5C26"/>
                </a:solidFill>
              </a:rPr>
              <a:t> control a </a:t>
            </a:r>
            <a:r>
              <a:rPr lang="en-US" sz="1200" dirty="0" err="1">
                <a:solidFill>
                  <a:srgbClr val="4A5C26"/>
                </a:solidFill>
              </a:rPr>
              <a:t>produselor</a:t>
            </a:r>
            <a:r>
              <a:rPr lang="en-US" sz="1200" dirty="0">
                <a:solidFill>
                  <a:srgbClr val="4A5C26"/>
                </a:solidFill>
              </a:rPr>
              <a:t> </a:t>
            </a:r>
            <a:r>
              <a:rPr lang="en-US" sz="1200" dirty="0" err="1">
                <a:solidFill>
                  <a:srgbClr val="4A5C26"/>
                </a:solidFill>
              </a:rPr>
              <a:t>alimentare</a:t>
            </a:r>
            <a:endParaRPr lang="en-US" sz="1200" dirty="0">
              <a:solidFill>
                <a:srgbClr val="4A5C26"/>
              </a:solidFill>
            </a:endParaRPr>
          </a:p>
          <a:p>
            <a:pPr algn="just">
              <a:lnSpc>
                <a:spcPct val="150000"/>
              </a:lnSpc>
            </a:pPr>
            <a:r>
              <a:rPr lang="en-US" sz="1200" dirty="0">
                <a:solidFill>
                  <a:srgbClr val="4A5C26"/>
                </a:solidFill>
              </a:rPr>
              <a:t>            </a:t>
            </a:r>
            <a:r>
              <a:rPr lang="en-US" sz="1200" dirty="0" err="1">
                <a:solidFill>
                  <a:srgbClr val="4A5C26"/>
                </a:solidFill>
              </a:rPr>
              <a:t>restaurante</a:t>
            </a:r>
            <a:r>
              <a:rPr lang="en-US" sz="1200" dirty="0">
                <a:solidFill>
                  <a:srgbClr val="4A5C26"/>
                </a:solidFill>
              </a:rPr>
              <a:t> </a:t>
            </a:r>
            <a:r>
              <a:rPr lang="en-US" sz="1200" dirty="0" err="1">
                <a:solidFill>
                  <a:srgbClr val="4A5C26"/>
                </a:solidFill>
              </a:rPr>
              <a:t>și</a:t>
            </a:r>
            <a:r>
              <a:rPr lang="en-US" sz="1200" dirty="0">
                <a:solidFill>
                  <a:srgbClr val="4A5C26"/>
                </a:solidFill>
              </a:rPr>
              <a:t> </a:t>
            </a:r>
            <a:r>
              <a:rPr lang="en-US" sz="1200" dirty="0" err="1">
                <a:solidFill>
                  <a:srgbClr val="4A5C26"/>
                </a:solidFill>
              </a:rPr>
              <a:t>hoteluri</a:t>
            </a:r>
            <a:endParaRPr lang="en-US" sz="1200" dirty="0">
              <a:solidFill>
                <a:srgbClr val="4A5C26"/>
              </a:solidFill>
            </a:endParaRPr>
          </a:p>
          <a:p>
            <a:pPr algn="just">
              <a:lnSpc>
                <a:spcPct val="150000"/>
              </a:lnSpc>
            </a:pPr>
            <a:r>
              <a:rPr lang="ro-RO" sz="1200" dirty="0">
                <a:solidFill>
                  <a:srgbClr val="4A5C26"/>
                </a:solidFill>
              </a:rPr>
              <a:t>             </a:t>
            </a:r>
            <a:r>
              <a:rPr lang="en-US" sz="1200" dirty="0">
                <a:solidFill>
                  <a:srgbClr val="4A5C26"/>
                </a:solidFill>
              </a:rPr>
              <a:t>marketing </a:t>
            </a:r>
            <a:r>
              <a:rPr lang="en-US" sz="1200" dirty="0" err="1">
                <a:solidFill>
                  <a:srgbClr val="4A5C26"/>
                </a:solidFill>
              </a:rPr>
              <a:t>și</a:t>
            </a:r>
            <a:r>
              <a:rPr lang="en-US" sz="1200" dirty="0">
                <a:solidFill>
                  <a:srgbClr val="4A5C26"/>
                </a:solidFill>
              </a:rPr>
              <a:t> </a:t>
            </a:r>
            <a:r>
              <a:rPr lang="en-US" sz="1200" dirty="0" err="1">
                <a:solidFill>
                  <a:srgbClr val="4A5C26"/>
                </a:solidFill>
              </a:rPr>
              <a:t>publicitate</a:t>
            </a:r>
            <a:endParaRPr lang="en-US" sz="1200" dirty="0">
              <a:solidFill>
                <a:srgbClr val="4A5C26"/>
              </a:solidFill>
            </a:endParaRPr>
          </a:p>
          <a:p>
            <a:pPr algn="just">
              <a:lnSpc>
                <a:spcPct val="150000"/>
              </a:lnSpc>
            </a:pPr>
            <a:r>
              <a:rPr lang="ro-RO" sz="1200" dirty="0">
                <a:solidFill>
                  <a:srgbClr val="4A5C26"/>
                </a:solidFill>
              </a:rPr>
              <a:t>             </a:t>
            </a:r>
            <a:r>
              <a:rPr lang="en-US" sz="1200" dirty="0">
                <a:solidFill>
                  <a:srgbClr val="4A5C26"/>
                </a:solidFill>
              </a:rPr>
              <a:t>institute de </a:t>
            </a:r>
            <a:r>
              <a:rPr lang="en-US" sz="1200" dirty="0" err="1">
                <a:solidFill>
                  <a:srgbClr val="4A5C26"/>
                </a:solidFill>
              </a:rPr>
              <a:t>cercetare</a:t>
            </a:r>
            <a:r>
              <a:rPr lang="en-US" sz="1200" dirty="0">
                <a:solidFill>
                  <a:srgbClr val="4A5C26"/>
                </a:solidFill>
              </a:rPr>
              <a:t> – </a:t>
            </a:r>
            <a:r>
              <a:rPr lang="en-US" sz="1200" dirty="0" err="1">
                <a:solidFill>
                  <a:srgbClr val="4A5C26"/>
                </a:solidFill>
              </a:rPr>
              <a:t>dezvoltare</a:t>
            </a:r>
            <a:endParaRPr lang="ro-RO" sz="1200" dirty="0">
              <a:solidFill>
                <a:srgbClr val="4A5C26"/>
              </a:solidFill>
            </a:endParaRPr>
          </a:p>
          <a:p>
            <a:pPr algn="just">
              <a:lnSpc>
                <a:spcPct val="150000"/>
              </a:lnSpc>
            </a:pPr>
            <a:r>
              <a:rPr lang="ro-RO" sz="1200" dirty="0">
                <a:solidFill>
                  <a:srgbClr val="4A5C26"/>
                </a:solidFill>
              </a:rPr>
              <a:t>             instituții de învățământ etc</a:t>
            </a:r>
            <a:endParaRPr lang="en-GB" sz="1200" dirty="0">
              <a:solidFill>
                <a:srgbClr val="4A5C26"/>
              </a:solidFill>
            </a:endParaRPr>
          </a:p>
          <a:p>
            <a:pPr algn="just"/>
            <a:endParaRPr lang="en-US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indent="-285750" algn="just">
              <a:buFont typeface="Wingdings" panose="05000000000000000000" pitchFamily="2" charset="2"/>
              <a:buChar char="ü"/>
            </a:pPr>
            <a:endParaRPr lang="en-US" sz="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206817" y="339094"/>
            <a:ext cx="5943600" cy="403697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Dreptunghi 4"/>
          <p:cNvSpPr/>
          <p:nvPr/>
        </p:nvSpPr>
        <p:spPr>
          <a:xfrm>
            <a:off x="3648343" y="349295"/>
            <a:ext cx="28702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o-RO" b="1" dirty="0">
                <a:solidFill>
                  <a:schemeClr val="bg1"/>
                </a:solidFill>
              </a:rPr>
              <a:t>Ce poți face după absolvire?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3" name="Parallelogram 15"/>
          <p:cNvSpPr/>
          <p:nvPr/>
        </p:nvSpPr>
        <p:spPr>
          <a:xfrm rot="16200000">
            <a:off x="7019722" y="152984"/>
            <a:ext cx="524280" cy="693752"/>
          </a:xfrm>
          <a:custGeom>
            <a:avLst/>
            <a:gdLst/>
            <a:ahLst/>
            <a:cxnLst/>
            <a:rect l="l" t="t" r="r" b="b"/>
            <a:pathLst>
              <a:path w="2993176" h="3240001">
                <a:moveTo>
                  <a:pt x="1299907" y="647892"/>
                </a:moveTo>
                <a:lnTo>
                  <a:pt x="665509" y="1620000"/>
                </a:lnTo>
                <a:lnTo>
                  <a:pt x="1299907" y="2592108"/>
                </a:lnTo>
                <a:lnTo>
                  <a:pt x="634398" y="2592108"/>
                </a:lnTo>
                <a:lnTo>
                  <a:pt x="0" y="1620000"/>
                </a:lnTo>
                <a:lnTo>
                  <a:pt x="634398" y="647892"/>
                </a:lnTo>
                <a:close/>
                <a:moveTo>
                  <a:pt x="2993176" y="1620001"/>
                </a:moveTo>
                <a:lnTo>
                  <a:pt x="1913056" y="3240001"/>
                </a:lnTo>
                <a:lnTo>
                  <a:pt x="1782206" y="3043749"/>
                </a:lnTo>
                <a:lnTo>
                  <a:pt x="1110064" y="3043749"/>
                </a:lnTo>
                <a:cubicBezTo>
                  <a:pt x="1089036" y="3096599"/>
                  <a:pt x="1037333" y="3133759"/>
                  <a:pt x="976952" y="3133759"/>
                </a:cubicBezTo>
                <a:cubicBezTo>
                  <a:pt x="923853" y="3133759"/>
                  <a:pt x="877466" y="3105022"/>
                  <a:pt x="854540" y="3061058"/>
                </a:cubicBezTo>
                <a:lnTo>
                  <a:pt x="302383" y="3169763"/>
                </a:lnTo>
                <a:lnTo>
                  <a:pt x="302383" y="2809723"/>
                </a:lnTo>
                <a:lnTo>
                  <a:pt x="854540" y="2918427"/>
                </a:lnTo>
                <a:cubicBezTo>
                  <a:pt x="877466" y="2874463"/>
                  <a:pt x="923853" y="2845727"/>
                  <a:pt x="976952" y="2845727"/>
                </a:cubicBezTo>
                <a:cubicBezTo>
                  <a:pt x="1037333" y="2845727"/>
                  <a:pt x="1089036" y="2882887"/>
                  <a:pt x="1110064" y="2935737"/>
                </a:cubicBezTo>
                <a:lnTo>
                  <a:pt x="1710190" y="2935737"/>
                </a:lnTo>
                <a:lnTo>
                  <a:pt x="832936" y="1620001"/>
                </a:lnTo>
                <a:lnTo>
                  <a:pt x="1913056" y="0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15" name="Chevron 2"/>
          <p:cNvSpPr/>
          <p:nvPr/>
        </p:nvSpPr>
        <p:spPr>
          <a:xfrm rot="5400000">
            <a:off x="750919" y="1396645"/>
            <a:ext cx="186623" cy="164462"/>
          </a:xfrm>
          <a:custGeom>
            <a:avLst/>
            <a:gdLst/>
            <a:ahLst/>
            <a:cxnLst/>
            <a:rect l="l" t="t" r="r" b="b"/>
            <a:pathLst>
              <a:path w="3830741" h="3782395">
                <a:moveTo>
                  <a:pt x="272737" y="3782395"/>
                </a:moveTo>
                <a:lnTo>
                  <a:pt x="272737" y="1129329"/>
                </a:lnTo>
                <a:cubicBezTo>
                  <a:pt x="368718" y="1192933"/>
                  <a:pt x="457831" y="1251924"/>
                  <a:pt x="541946" y="1307175"/>
                </a:cubicBezTo>
                <a:lnTo>
                  <a:pt x="541946" y="3513186"/>
                </a:lnTo>
                <a:lnTo>
                  <a:pt x="3561532" y="3513186"/>
                </a:lnTo>
                <a:lnTo>
                  <a:pt x="3561532" y="1985872"/>
                </a:lnTo>
                <a:lnTo>
                  <a:pt x="3590324" y="1967561"/>
                </a:lnTo>
                <a:cubicBezTo>
                  <a:pt x="3580733" y="1962993"/>
                  <a:pt x="3571122" y="1958413"/>
                  <a:pt x="3561532" y="1953733"/>
                </a:cubicBezTo>
                <a:lnTo>
                  <a:pt x="3561532" y="522839"/>
                </a:lnTo>
                <a:lnTo>
                  <a:pt x="881682" y="522839"/>
                </a:lnTo>
                <a:cubicBezTo>
                  <a:pt x="739027" y="434224"/>
                  <a:pt x="600115" y="344664"/>
                  <a:pt x="466828" y="253630"/>
                </a:cubicBezTo>
                <a:lnTo>
                  <a:pt x="3830741" y="253630"/>
                </a:lnTo>
                <a:lnTo>
                  <a:pt x="3830741" y="3782395"/>
                </a:lnTo>
                <a:close/>
                <a:moveTo>
                  <a:pt x="0" y="0"/>
                </a:moveTo>
                <a:cubicBezTo>
                  <a:pt x="678168" y="716943"/>
                  <a:pt x="2221880" y="1454406"/>
                  <a:pt x="3416058" y="1983649"/>
                </a:cubicBezTo>
                <a:cubicBezTo>
                  <a:pt x="2906515" y="2315100"/>
                  <a:pt x="1976707" y="2643252"/>
                  <a:pt x="1914290" y="3355250"/>
                </a:cubicBezTo>
                <a:lnTo>
                  <a:pt x="1318205" y="3154450"/>
                </a:lnTo>
                <a:cubicBezTo>
                  <a:pt x="1531531" y="2503259"/>
                  <a:pt x="1765419" y="2324696"/>
                  <a:pt x="2221606" y="1999551"/>
                </a:cubicBezTo>
                <a:cubicBezTo>
                  <a:pt x="1369032" y="1616387"/>
                  <a:pt x="1025337" y="1447905"/>
                  <a:pt x="21688" y="786442"/>
                </a:cubicBezTo>
                <a:cubicBezTo>
                  <a:pt x="14534" y="524743"/>
                  <a:pt x="14718" y="351758"/>
                  <a:pt x="0" y="0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16" name="Chevron 2"/>
          <p:cNvSpPr/>
          <p:nvPr/>
        </p:nvSpPr>
        <p:spPr>
          <a:xfrm rot="5400000">
            <a:off x="750919" y="1687481"/>
            <a:ext cx="186623" cy="164462"/>
          </a:xfrm>
          <a:custGeom>
            <a:avLst/>
            <a:gdLst/>
            <a:ahLst/>
            <a:cxnLst/>
            <a:rect l="l" t="t" r="r" b="b"/>
            <a:pathLst>
              <a:path w="3830741" h="3782395">
                <a:moveTo>
                  <a:pt x="272737" y="3782395"/>
                </a:moveTo>
                <a:lnTo>
                  <a:pt x="272737" y="1129329"/>
                </a:lnTo>
                <a:cubicBezTo>
                  <a:pt x="368718" y="1192933"/>
                  <a:pt x="457831" y="1251924"/>
                  <a:pt x="541946" y="1307175"/>
                </a:cubicBezTo>
                <a:lnTo>
                  <a:pt x="541946" y="3513186"/>
                </a:lnTo>
                <a:lnTo>
                  <a:pt x="3561532" y="3513186"/>
                </a:lnTo>
                <a:lnTo>
                  <a:pt x="3561532" y="1985872"/>
                </a:lnTo>
                <a:lnTo>
                  <a:pt x="3590324" y="1967561"/>
                </a:lnTo>
                <a:cubicBezTo>
                  <a:pt x="3580733" y="1962993"/>
                  <a:pt x="3571122" y="1958413"/>
                  <a:pt x="3561532" y="1953733"/>
                </a:cubicBezTo>
                <a:lnTo>
                  <a:pt x="3561532" y="522839"/>
                </a:lnTo>
                <a:lnTo>
                  <a:pt x="881682" y="522839"/>
                </a:lnTo>
                <a:cubicBezTo>
                  <a:pt x="739027" y="434224"/>
                  <a:pt x="600115" y="344664"/>
                  <a:pt x="466828" y="253630"/>
                </a:cubicBezTo>
                <a:lnTo>
                  <a:pt x="3830741" y="253630"/>
                </a:lnTo>
                <a:lnTo>
                  <a:pt x="3830741" y="3782395"/>
                </a:lnTo>
                <a:close/>
                <a:moveTo>
                  <a:pt x="0" y="0"/>
                </a:moveTo>
                <a:cubicBezTo>
                  <a:pt x="678168" y="716943"/>
                  <a:pt x="2221880" y="1454406"/>
                  <a:pt x="3416058" y="1983649"/>
                </a:cubicBezTo>
                <a:cubicBezTo>
                  <a:pt x="2906515" y="2315100"/>
                  <a:pt x="1976707" y="2643252"/>
                  <a:pt x="1914290" y="3355250"/>
                </a:cubicBezTo>
                <a:lnTo>
                  <a:pt x="1318205" y="3154450"/>
                </a:lnTo>
                <a:cubicBezTo>
                  <a:pt x="1531531" y="2503259"/>
                  <a:pt x="1765419" y="2324696"/>
                  <a:pt x="2221606" y="1999551"/>
                </a:cubicBezTo>
                <a:cubicBezTo>
                  <a:pt x="1369032" y="1616387"/>
                  <a:pt x="1025337" y="1447905"/>
                  <a:pt x="21688" y="786442"/>
                </a:cubicBezTo>
                <a:cubicBezTo>
                  <a:pt x="14534" y="524743"/>
                  <a:pt x="14718" y="351758"/>
                  <a:pt x="0" y="0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17" name="Chevron 2"/>
          <p:cNvSpPr/>
          <p:nvPr/>
        </p:nvSpPr>
        <p:spPr>
          <a:xfrm rot="5400000">
            <a:off x="763331" y="1992281"/>
            <a:ext cx="186623" cy="164462"/>
          </a:xfrm>
          <a:custGeom>
            <a:avLst/>
            <a:gdLst/>
            <a:ahLst/>
            <a:cxnLst/>
            <a:rect l="l" t="t" r="r" b="b"/>
            <a:pathLst>
              <a:path w="3830741" h="3782395">
                <a:moveTo>
                  <a:pt x="272737" y="3782395"/>
                </a:moveTo>
                <a:lnTo>
                  <a:pt x="272737" y="1129329"/>
                </a:lnTo>
                <a:cubicBezTo>
                  <a:pt x="368718" y="1192933"/>
                  <a:pt x="457831" y="1251924"/>
                  <a:pt x="541946" y="1307175"/>
                </a:cubicBezTo>
                <a:lnTo>
                  <a:pt x="541946" y="3513186"/>
                </a:lnTo>
                <a:lnTo>
                  <a:pt x="3561532" y="3513186"/>
                </a:lnTo>
                <a:lnTo>
                  <a:pt x="3561532" y="1985872"/>
                </a:lnTo>
                <a:lnTo>
                  <a:pt x="3590324" y="1967561"/>
                </a:lnTo>
                <a:cubicBezTo>
                  <a:pt x="3580733" y="1962993"/>
                  <a:pt x="3571122" y="1958413"/>
                  <a:pt x="3561532" y="1953733"/>
                </a:cubicBezTo>
                <a:lnTo>
                  <a:pt x="3561532" y="522839"/>
                </a:lnTo>
                <a:lnTo>
                  <a:pt x="881682" y="522839"/>
                </a:lnTo>
                <a:cubicBezTo>
                  <a:pt x="739027" y="434224"/>
                  <a:pt x="600115" y="344664"/>
                  <a:pt x="466828" y="253630"/>
                </a:cubicBezTo>
                <a:lnTo>
                  <a:pt x="3830741" y="253630"/>
                </a:lnTo>
                <a:lnTo>
                  <a:pt x="3830741" y="3782395"/>
                </a:lnTo>
                <a:close/>
                <a:moveTo>
                  <a:pt x="0" y="0"/>
                </a:moveTo>
                <a:cubicBezTo>
                  <a:pt x="678168" y="716943"/>
                  <a:pt x="2221880" y="1454406"/>
                  <a:pt x="3416058" y="1983649"/>
                </a:cubicBezTo>
                <a:cubicBezTo>
                  <a:pt x="2906515" y="2315100"/>
                  <a:pt x="1976707" y="2643252"/>
                  <a:pt x="1914290" y="3355250"/>
                </a:cubicBezTo>
                <a:lnTo>
                  <a:pt x="1318205" y="3154450"/>
                </a:lnTo>
                <a:cubicBezTo>
                  <a:pt x="1531531" y="2503259"/>
                  <a:pt x="1765419" y="2324696"/>
                  <a:pt x="2221606" y="1999551"/>
                </a:cubicBezTo>
                <a:cubicBezTo>
                  <a:pt x="1369032" y="1616387"/>
                  <a:pt x="1025337" y="1447905"/>
                  <a:pt x="21688" y="786442"/>
                </a:cubicBezTo>
                <a:cubicBezTo>
                  <a:pt x="14534" y="524743"/>
                  <a:pt x="14718" y="351758"/>
                  <a:pt x="0" y="0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18" name="Chevron 2"/>
          <p:cNvSpPr/>
          <p:nvPr/>
        </p:nvSpPr>
        <p:spPr>
          <a:xfrm rot="5400000">
            <a:off x="750920" y="2262857"/>
            <a:ext cx="186623" cy="164462"/>
          </a:xfrm>
          <a:custGeom>
            <a:avLst/>
            <a:gdLst/>
            <a:ahLst/>
            <a:cxnLst/>
            <a:rect l="l" t="t" r="r" b="b"/>
            <a:pathLst>
              <a:path w="3830741" h="3782395">
                <a:moveTo>
                  <a:pt x="272737" y="3782395"/>
                </a:moveTo>
                <a:lnTo>
                  <a:pt x="272737" y="1129329"/>
                </a:lnTo>
                <a:cubicBezTo>
                  <a:pt x="368718" y="1192933"/>
                  <a:pt x="457831" y="1251924"/>
                  <a:pt x="541946" y="1307175"/>
                </a:cubicBezTo>
                <a:lnTo>
                  <a:pt x="541946" y="3513186"/>
                </a:lnTo>
                <a:lnTo>
                  <a:pt x="3561532" y="3513186"/>
                </a:lnTo>
                <a:lnTo>
                  <a:pt x="3561532" y="1985872"/>
                </a:lnTo>
                <a:lnTo>
                  <a:pt x="3590324" y="1967561"/>
                </a:lnTo>
                <a:cubicBezTo>
                  <a:pt x="3580733" y="1962993"/>
                  <a:pt x="3571122" y="1958413"/>
                  <a:pt x="3561532" y="1953733"/>
                </a:cubicBezTo>
                <a:lnTo>
                  <a:pt x="3561532" y="522839"/>
                </a:lnTo>
                <a:lnTo>
                  <a:pt x="881682" y="522839"/>
                </a:lnTo>
                <a:cubicBezTo>
                  <a:pt x="739027" y="434224"/>
                  <a:pt x="600115" y="344664"/>
                  <a:pt x="466828" y="253630"/>
                </a:cubicBezTo>
                <a:lnTo>
                  <a:pt x="3830741" y="253630"/>
                </a:lnTo>
                <a:lnTo>
                  <a:pt x="3830741" y="3782395"/>
                </a:lnTo>
                <a:close/>
                <a:moveTo>
                  <a:pt x="0" y="0"/>
                </a:moveTo>
                <a:cubicBezTo>
                  <a:pt x="678168" y="716943"/>
                  <a:pt x="2221880" y="1454406"/>
                  <a:pt x="3416058" y="1983649"/>
                </a:cubicBezTo>
                <a:cubicBezTo>
                  <a:pt x="2906515" y="2315100"/>
                  <a:pt x="1976707" y="2643252"/>
                  <a:pt x="1914290" y="3355250"/>
                </a:cubicBezTo>
                <a:lnTo>
                  <a:pt x="1318205" y="3154450"/>
                </a:lnTo>
                <a:cubicBezTo>
                  <a:pt x="1531531" y="2503259"/>
                  <a:pt x="1765419" y="2324696"/>
                  <a:pt x="2221606" y="1999551"/>
                </a:cubicBezTo>
                <a:cubicBezTo>
                  <a:pt x="1369032" y="1616387"/>
                  <a:pt x="1025337" y="1447905"/>
                  <a:pt x="21688" y="786442"/>
                </a:cubicBezTo>
                <a:cubicBezTo>
                  <a:pt x="14534" y="524743"/>
                  <a:pt x="14718" y="351758"/>
                  <a:pt x="0" y="0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19" name="Chevron 2"/>
          <p:cNvSpPr/>
          <p:nvPr/>
        </p:nvSpPr>
        <p:spPr>
          <a:xfrm rot="5400000">
            <a:off x="750918" y="2525681"/>
            <a:ext cx="186623" cy="164462"/>
          </a:xfrm>
          <a:custGeom>
            <a:avLst/>
            <a:gdLst/>
            <a:ahLst/>
            <a:cxnLst/>
            <a:rect l="l" t="t" r="r" b="b"/>
            <a:pathLst>
              <a:path w="3830741" h="3782395">
                <a:moveTo>
                  <a:pt x="272737" y="3782395"/>
                </a:moveTo>
                <a:lnTo>
                  <a:pt x="272737" y="1129329"/>
                </a:lnTo>
                <a:cubicBezTo>
                  <a:pt x="368718" y="1192933"/>
                  <a:pt x="457831" y="1251924"/>
                  <a:pt x="541946" y="1307175"/>
                </a:cubicBezTo>
                <a:lnTo>
                  <a:pt x="541946" y="3513186"/>
                </a:lnTo>
                <a:lnTo>
                  <a:pt x="3561532" y="3513186"/>
                </a:lnTo>
                <a:lnTo>
                  <a:pt x="3561532" y="1985872"/>
                </a:lnTo>
                <a:lnTo>
                  <a:pt x="3590324" y="1967561"/>
                </a:lnTo>
                <a:cubicBezTo>
                  <a:pt x="3580733" y="1962993"/>
                  <a:pt x="3571122" y="1958413"/>
                  <a:pt x="3561532" y="1953733"/>
                </a:cubicBezTo>
                <a:lnTo>
                  <a:pt x="3561532" y="522839"/>
                </a:lnTo>
                <a:lnTo>
                  <a:pt x="881682" y="522839"/>
                </a:lnTo>
                <a:cubicBezTo>
                  <a:pt x="739027" y="434224"/>
                  <a:pt x="600115" y="344664"/>
                  <a:pt x="466828" y="253630"/>
                </a:cubicBezTo>
                <a:lnTo>
                  <a:pt x="3830741" y="253630"/>
                </a:lnTo>
                <a:lnTo>
                  <a:pt x="3830741" y="3782395"/>
                </a:lnTo>
                <a:close/>
                <a:moveTo>
                  <a:pt x="0" y="0"/>
                </a:moveTo>
                <a:cubicBezTo>
                  <a:pt x="678168" y="716943"/>
                  <a:pt x="2221880" y="1454406"/>
                  <a:pt x="3416058" y="1983649"/>
                </a:cubicBezTo>
                <a:cubicBezTo>
                  <a:pt x="2906515" y="2315100"/>
                  <a:pt x="1976707" y="2643252"/>
                  <a:pt x="1914290" y="3355250"/>
                </a:cubicBezTo>
                <a:lnTo>
                  <a:pt x="1318205" y="3154450"/>
                </a:lnTo>
                <a:cubicBezTo>
                  <a:pt x="1531531" y="2503259"/>
                  <a:pt x="1765419" y="2324696"/>
                  <a:pt x="2221606" y="1999551"/>
                </a:cubicBezTo>
                <a:cubicBezTo>
                  <a:pt x="1369032" y="1616387"/>
                  <a:pt x="1025337" y="1447905"/>
                  <a:pt x="21688" y="786442"/>
                </a:cubicBezTo>
                <a:cubicBezTo>
                  <a:pt x="14534" y="524743"/>
                  <a:pt x="14718" y="351758"/>
                  <a:pt x="0" y="0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pic>
        <p:nvPicPr>
          <p:cNvPr id="25" name="Picture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7822" y="6019716"/>
            <a:ext cx="5088020" cy="723075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-152400" y="527495"/>
            <a:ext cx="5347911" cy="6386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GB" sz="1050" b="1" dirty="0"/>
          </a:p>
          <a:p>
            <a:pPr algn="ctr"/>
            <a:endParaRPr lang="ro-RO" sz="1100" b="1" i="1" dirty="0">
              <a:solidFill>
                <a:schemeClr val="tx2"/>
              </a:solidFill>
            </a:endParaRPr>
          </a:p>
          <a:p>
            <a:pPr algn="ctr">
              <a:defRPr/>
            </a:pPr>
            <a:r>
              <a:rPr lang="en-GB" sz="1400" b="1" i="1" dirty="0"/>
              <a:t>Program de </a:t>
            </a:r>
            <a:r>
              <a:rPr lang="en-GB" sz="1400" b="1" i="1" dirty="0" err="1"/>
              <a:t>studii</a:t>
            </a:r>
            <a:r>
              <a:rPr lang="ro-RO" sz="1400" b="1" i="1" dirty="0"/>
              <a:t> – Științe gastronomice</a:t>
            </a:r>
          </a:p>
        </p:txBody>
      </p:sp>
      <p:pic>
        <p:nvPicPr>
          <p:cNvPr id="2056" name="Picture 8" descr="Confectioners making pastry with chocolate cream Premium Phot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3555" y="1227100"/>
            <a:ext cx="2052559" cy="1461118"/>
          </a:xfrm>
          <a:prstGeom prst="rect">
            <a:avLst/>
          </a:prstGeom>
          <a:noFill/>
        </p:spPr>
      </p:pic>
      <p:pic>
        <p:nvPicPr>
          <p:cNvPr id="2058" name="Picture 10" descr="Confectionery factory worker taking notes Premium Phot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986" y="4423818"/>
            <a:ext cx="2067701" cy="1441979"/>
          </a:xfrm>
          <a:prstGeom prst="rect">
            <a:avLst/>
          </a:prstGeom>
          <a:noFill/>
        </p:spPr>
      </p:pic>
      <p:pic>
        <p:nvPicPr>
          <p:cNvPr id="2060" name="Picture 12" descr="Manager check and control automation food products boxs transfer on automated conveyor systems in factory Premium Phot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3555" y="2698366"/>
            <a:ext cx="4269133" cy="1706401"/>
          </a:xfrm>
          <a:prstGeom prst="rect">
            <a:avLst/>
          </a:prstGeom>
          <a:noFill/>
        </p:spPr>
      </p:pic>
      <p:pic>
        <p:nvPicPr>
          <p:cNvPr id="2062" name="Picture 14" descr="Young caucasian serious supervisor evaluating quality of food in food plant while holding tablet. man is dressed in white uniform and having hair net. Premium Photo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3555" y="4427328"/>
            <a:ext cx="2162221" cy="1440329"/>
          </a:xfrm>
          <a:prstGeom prst="rect">
            <a:avLst/>
          </a:prstGeom>
          <a:noFill/>
        </p:spPr>
      </p:pic>
      <p:sp>
        <p:nvSpPr>
          <p:cNvPr id="37" name="Chevron 2"/>
          <p:cNvSpPr/>
          <p:nvPr/>
        </p:nvSpPr>
        <p:spPr>
          <a:xfrm rot="5400000">
            <a:off x="738602" y="2776448"/>
            <a:ext cx="186623" cy="164462"/>
          </a:xfrm>
          <a:custGeom>
            <a:avLst/>
            <a:gdLst/>
            <a:ahLst/>
            <a:cxnLst/>
            <a:rect l="l" t="t" r="r" b="b"/>
            <a:pathLst>
              <a:path w="3830741" h="3782395">
                <a:moveTo>
                  <a:pt x="272737" y="3782395"/>
                </a:moveTo>
                <a:lnTo>
                  <a:pt x="272737" y="1129329"/>
                </a:lnTo>
                <a:cubicBezTo>
                  <a:pt x="368718" y="1192933"/>
                  <a:pt x="457831" y="1251924"/>
                  <a:pt x="541946" y="1307175"/>
                </a:cubicBezTo>
                <a:lnTo>
                  <a:pt x="541946" y="3513186"/>
                </a:lnTo>
                <a:lnTo>
                  <a:pt x="3561532" y="3513186"/>
                </a:lnTo>
                <a:lnTo>
                  <a:pt x="3561532" y="1985872"/>
                </a:lnTo>
                <a:lnTo>
                  <a:pt x="3590324" y="1967561"/>
                </a:lnTo>
                <a:cubicBezTo>
                  <a:pt x="3580733" y="1962993"/>
                  <a:pt x="3571122" y="1958413"/>
                  <a:pt x="3561532" y="1953733"/>
                </a:cubicBezTo>
                <a:lnTo>
                  <a:pt x="3561532" y="522839"/>
                </a:lnTo>
                <a:lnTo>
                  <a:pt x="881682" y="522839"/>
                </a:lnTo>
                <a:cubicBezTo>
                  <a:pt x="739027" y="434224"/>
                  <a:pt x="600115" y="344664"/>
                  <a:pt x="466828" y="253630"/>
                </a:cubicBezTo>
                <a:lnTo>
                  <a:pt x="3830741" y="253630"/>
                </a:lnTo>
                <a:lnTo>
                  <a:pt x="3830741" y="3782395"/>
                </a:lnTo>
                <a:close/>
                <a:moveTo>
                  <a:pt x="0" y="0"/>
                </a:moveTo>
                <a:cubicBezTo>
                  <a:pt x="678168" y="716943"/>
                  <a:pt x="2221880" y="1454406"/>
                  <a:pt x="3416058" y="1983649"/>
                </a:cubicBezTo>
                <a:cubicBezTo>
                  <a:pt x="2906515" y="2315100"/>
                  <a:pt x="1976707" y="2643252"/>
                  <a:pt x="1914290" y="3355250"/>
                </a:cubicBezTo>
                <a:lnTo>
                  <a:pt x="1318205" y="3154450"/>
                </a:lnTo>
                <a:cubicBezTo>
                  <a:pt x="1531531" y="2503259"/>
                  <a:pt x="1765419" y="2324696"/>
                  <a:pt x="2221606" y="1999551"/>
                </a:cubicBezTo>
                <a:cubicBezTo>
                  <a:pt x="1369032" y="1616387"/>
                  <a:pt x="1025337" y="1447905"/>
                  <a:pt x="21688" y="786442"/>
                </a:cubicBezTo>
                <a:cubicBezTo>
                  <a:pt x="14534" y="524743"/>
                  <a:pt x="14718" y="351758"/>
                  <a:pt x="0" y="0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pic>
        <p:nvPicPr>
          <p:cNvPr id="100" name="Content Placeholder 99"/>
          <p:cNvPicPr>
            <a:picLocks noGrp="1" noChangeAspect="1"/>
          </p:cNvPicPr>
          <p:nvPr>
            <p:ph sz="half" idx="1"/>
          </p:nvPr>
        </p:nvPicPr>
        <p:blipFill>
          <a:blip r:embed="rId8"/>
          <a:stretch>
            <a:fillRect/>
          </a:stretch>
        </p:blipFill>
        <p:spPr>
          <a:xfrm>
            <a:off x="300797" y="3700712"/>
            <a:ext cx="2502581" cy="22123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1" name="Content Placeholder 100"/>
          <p:cNvPicPr>
            <a:picLocks noGrp="1"/>
          </p:cNvPicPr>
          <p:nvPr>
            <p:ph sz="half" idx="2"/>
          </p:nvPr>
        </p:nvPicPr>
        <p:blipFill>
          <a:blip r:embed="rId9"/>
          <a:stretch>
            <a:fillRect/>
          </a:stretch>
        </p:blipFill>
        <p:spPr>
          <a:xfrm>
            <a:off x="2814352" y="3700712"/>
            <a:ext cx="1945640" cy="22072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" name="Picture 101"/>
          <p:cNvPicPr/>
          <p:nvPr/>
        </p:nvPicPr>
        <p:blipFill>
          <a:blip r:embed="rId10"/>
          <a:stretch>
            <a:fillRect/>
          </a:stretch>
        </p:blipFill>
        <p:spPr>
          <a:xfrm>
            <a:off x="6757035" y="1219200"/>
            <a:ext cx="2222500" cy="148209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 thruBlk="1"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242" y="146085"/>
            <a:ext cx="3076575" cy="73342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18869" y="1117427"/>
            <a:ext cx="8396531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2857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endParaRPr lang="en-US" sz="1200" b="1" dirty="0">
              <a:solidFill>
                <a:srgbClr val="4A5C26"/>
              </a:solidFill>
              <a:cs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ro-RO" sz="1200" dirty="0">
                <a:solidFill>
                  <a:srgbClr val="4A5C26"/>
                </a:solidFill>
              </a:rPr>
              <a:t>             </a:t>
            </a:r>
            <a:r>
              <a:rPr lang="en-US" sz="1200" dirty="0" err="1">
                <a:solidFill>
                  <a:srgbClr val="4A5C26"/>
                </a:solidFill>
              </a:rPr>
              <a:t>unități</a:t>
            </a:r>
            <a:r>
              <a:rPr lang="en-US" sz="1200" dirty="0">
                <a:solidFill>
                  <a:srgbClr val="4A5C26"/>
                </a:solidFill>
              </a:rPr>
              <a:t> de </a:t>
            </a:r>
            <a:r>
              <a:rPr lang="en-US" sz="1200" dirty="0" err="1">
                <a:solidFill>
                  <a:srgbClr val="4A5C26"/>
                </a:solidFill>
              </a:rPr>
              <a:t>creștere</a:t>
            </a:r>
            <a:r>
              <a:rPr lang="en-US" sz="1200" dirty="0">
                <a:solidFill>
                  <a:srgbClr val="4A5C26"/>
                </a:solidFill>
              </a:rPr>
              <a:t> a </a:t>
            </a:r>
            <a:r>
              <a:rPr lang="en-US" sz="1200" dirty="0" err="1">
                <a:solidFill>
                  <a:srgbClr val="4A5C26"/>
                </a:solidFill>
              </a:rPr>
              <a:t>animalelor</a:t>
            </a:r>
            <a:endParaRPr lang="en-US" sz="1200" dirty="0">
              <a:solidFill>
                <a:srgbClr val="4A5C26"/>
              </a:solidFill>
            </a:endParaRPr>
          </a:p>
          <a:p>
            <a:pPr algn="just">
              <a:lnSpc>
                <a:spcPct val="150000"/>
              </a:lnSpc>
            </a:pPr>
            <a:r>
              <a:rPr lang="en-US" sz="1200" dirty="0">
                <a:solidFill>
                  <a:srgbClr val="4A5C26"/>
                </a:solidFill>
              </a:rPr>
              <a:t>            </a:t>
            </a:r>
            <a:r>
              <a:rPr lang="en-US" sz="1200" dirty="0" err="1">
                <a:solidFill>
                  <a:srgbClr val="4A5C26"/>
                </a:solidFill>
              </a:rPr>
              <a:t>Agenția</a:t>
            </a:r>
            <a:r>
              <a:rPr lang="en-US" sz="1200" dirty="0">
                <a:solidFill>
                  <a:srgbClr val="4A5C26"/>
                </a:solidFill>
              </a:rPr>
              <a:t> de </a:t>
            </a:r>
            <a:r>
              <a:rPr lang="en-US" sz="1200" dirty="0" err="1">
                <a:solidFill>
                  <a:srgbClr val="4A5C26"/>
                </a:solidFill>
              </a:rPr>
              <a:t>Plăți</a:t>
            </a:r>
            <a:r>
              <a:rPr lang="en-US" sz="1200" dirty="0">
                <a:solidFill>
                  <a:srgbClr val="4A5C26"/>
                </a:solidFill>
              </a:rPr>
              <a:t> </a:t>
            </a:r>
            <a:r>
              <a:rPr lang="en-US" sz="1200" dirty="0" err="1">
                <a:solidFill>
                  <a:srgbClr val="4A5C26"/>
                </a:solidFill>
              </a:rPr>
              <a:t>și</a:t>
            </a:r>
            <a:r>
              <a:rPr lang="en-US" sz="1200" dirty="0">
                <a:solidFill>
                  <a:srgbClr val="4A5C26"/>
                </a:solidFill>
              </a:rPr>
              <a:t> </a:t>
            </a:r>
            <a:r>
              <a:rPr lang="en-US" sz="1200" dirty="0" err="1">
                <a:solidFill>
                  <a:srgbClr val="4A5C26"/>
                </a:solidFill>
              </a:rPr>
              <a:t>Intervenție</a:t>
            </a:r>
            <a:r>
              <a:rPr lang="en-US" sz="1200" dirty="0">
                <a:solidFill>
                  <a:srgbClr val="4A5C26"/>
                </a:solidFill>
              </a:rPr>
              <a:t> </a:t>
            </a:r>
            <a:r>
              <a:rPr lang="en-US" sz="1200" dirty="0" err="1">
                <a:solidFill>
                  <a:srgbClr val="4A5C26"/>
                </a:solidFill>
              </a:rPr>
              <a:t>pentru</a:t>
            </a:r>
            <a:r>
              <a:rPr lang="en-US" sz="1200" dirty="0">
                <a:solidFill>
                  <a:srgbClr val="4A5C26"/>
                </a:solidFill>
              </a:rPr>
              <a:t> </a:t>
            </a:r>
            <a:r>
              <a:rPr lang="en-US" sz="1200" dirty="0" err="1">
                <a:solidFill>
                  <a:srgbClr val="4A5C26"/>
                </a:solidFill>
              </a:rPr>
              <a:t>Agricultură</a:t>
            </a:r>
            <a:endParaRPr lang="en-US" sz="1200" dirty="0">
              <a:solidFill>
                <a:srgbClr val="4A5C26"/>
              </a:solidFill>
            </a:endParaRPr>
          </a:p>
          <a:p>
            <a:pPr algn="just">
              <a:lnSpc>
                <a:spcPct val="150000"/>
              </a:lnSpc>
            </a:pPr>
            <a:r>
              <a:rPr lang="ro-RO" sz="1200" dirty="0">
                <a:solidFill>
                  <a:srgbClr val="4A5C26"/>
                </a:solidFill>
              </a:rPr>
              <a:t>             </a:t>
            </a:r>
            <a:r>
              <a:rPr lang="en-US" sz="1200" dirty="0" err="1">
                <a:solidFill>
                  <a:srgbClr val="4A5C26"/>
                </a:solidFill>
              </a:rPr>
              <a:t>Rețeaua</a:t>
            </a:r>
            <a:r>
              <a:rPr lang="en-US" sz="1200" dirty="0">
                <a:solidFill>
                  <a:srgbClr val="4A5C26"/>
                </a:solidFill>
              </a:rPr>
              <a:t> </a:t>
            </a:r>
            <a:r>
              <a:rPr lang="en-US" sz="1200" dirty="0" err="1">
                <a:solidFill>
                  <a:srgbClr val="4A5C26"/>
                </a:solidFill>
              </a:rPr>
              <a:t>Națională</a:t>
            </a:r>
            <a:r>
              <a:rPr lang="en-US" sz="1200" dirty="0">
                <a:solidFill>
                  <a:srgbClr val="4A5C26"/>
                </a:solidFill>
              </a:rPr>
              <a:t> de </a:t>
            </a:r>
            <a:r>
              <a:rPr lang="en-US" sz="1200" dirty="0" err="1">
                <a:solidFill>
                  <a:srgbClr val="4A5C26"/>
                </a:solidFill>
              </a:rPr>
              <a:t>Selecție</a:t>
            </a:r>
            <a:r>
              <a:rPr lang="en-US" sz="1200" dirty="0">
                <a:solidFill>
                  <a:srgbClr val="4A5C26"/>
                </a:solidFill>
              </a:rPr>
              <a:t> </a:t>
            </a:r>
            <a:r>
              <a:rPr lang="en-US" sz="1200" dirty="0" err="1">
                <a:solidFill>
                  <a:srgbClr val="4A5C26"/>
                </a:solidFill>
              </a:rPr>
              <a:t>și</a:t>
            </a:r>
            <a:r>
              <a:rPr lang="en-US" sz="1200" dirty="0">
                <a:solidFill>
                  <a:srgbClr val="4A5C26"/>
                </a:solidFill>
              </a:rPr>
              <a:t> </a:t>
            </a:r>
            <a:r>
              <a:rPr lang="en-US" sz="1200" dirty="0" err="1">
                <a:solidFill>
                  <a:srgbClr val="4A5C26"/>
                </a:solidFill>
              </a:rPr>
              <a:t>Reproducție</a:t>
            </a:r>
            <a:r>
              <a:rPr lang="en-US" sz="1200" dirty="0">
                <a:solidFill>
                  <a:srgbClr val="4A5C26"/>
                </a:solidFill>
              </a:rPr>
              <a:t> a </a:t>
            </a:r>
            <a:r>
              <a:rPr lang="en-US" sz="1200" dirty="0" err="1">
                <a:solidFill>
                  <a:srgbClr val="4A5C26"/>
                </a:solidFill>
              </a:rPr>
              <a:t>Animalelor</a:t>
            </a:r>
            <a:endParaRPr lang="en-US" sz="1200" dirty="0">
              <a:solidFill>
                <a:srgbClr val="4A5C26"/>
              </a:solidFill>
            </a:endParaRPr>
          </a:p>
          <a:p>
            <a:pPr algn="just">
              <a:lnSpc>
                <a:spcPct val="150000"/>
              </a:lnSpc>
            </a:pPr>
            <a:r>
              <a:rPr lang="ro-RO" sz="1200" dirty="0">
                <a:solidFill>
                  <a:srgbClr val="4A5C26"/>
                </a:solidFill>
              </a:rPr>
              <a:t>             </a:t>
            </a:r>
            <a:r>
              <a:rPr lang="en-US" sz="1200" dirty="0" err="1">
                <a:solidFill>
                  <a:srgbClr val="4A5C26"/>
                </a:solidFill>
              </a:rPr>
              <a:t>centre</a:t>
            </a:r>
            <a:r>
              <a:rPr lang="en-US" sz="1200" dirty="0">
                <a:solidFill>
                  <a:srgbClr val="4A5C26"/>
                </a:solidFill>
              </a:rPr>
              <a:t> de </a:t>
            </a:r>
            <a:r>
              <a:rPr lang="en-US" sz="1200" dirty="0" err="1">
                <a:solidFill>
                  <a:srgbClr val="4A5C26"/>
                </a:solidFill>
              </a:rPr>
              <a:t>consultanță</a:t>
            </a:r>
            <a:r>
              <a:rPr lang="en-US" sz="1200" dirty="0">
                <a:solidFill>
                  <a:srgbClr val="4A5C26"/>
                </a:solidFill>
              </a:rPr>
              <a:t> </a:t>
            </a:r>
            <a:r>
              <a:rPr lang="en-US" sz="1200" dirty="0" err="1">
                <a:solidFill>
                  <a:srgbClr val="4A5C26"/>
                </a:solidFill>
              </a:rPr>
              <a:t>agricolă</a:t>
            </a:r>
            <a:endParaRPr lang="en-US" sz="1200" dirty="0">
              <a:solidFill>
                <a:srgbClr val="4A5C26"/>
              </a:solidFill>
            </a:endParaRPr>
          </a:p>
          <a:p>
            <a:pPr algn="just">
              <a:lnSpc>
                <a:spcPct val="150000"/>
              </a:lnSpc>
            </a:pPr>
            <a:r>
              <a:rPr lang="ro-RO" sz="1200" dirty="0">
                <a:solidFill>
                  <a:srgbClr val="4A5C26"/>
                </a:solidFill>
              </a:rPr>
              <a:t>             </a:t>
            </a:r>
            <a:r>
              <a:rPr lang="en-US" sz="1200" dirty="0">
                <a:solidFill>
                  <a:srgbClr val="4A5C26"/>
                </a:solidFill>
              </a:rPr>
              <a:t>marketing </a:t>
            </a:r>
            <a:r>
              <a:rPr lang="en-US" sz="1200" dirty="0" err="1">
                <a:solidFill>
                  <a:srgbClr val="4A5C26"/>
                </a:solidFill>
              </a:rPr>
              <a:t>și</a:t>
            </a:r>
            <a:r>
              <a:rPr lang="en-US" sz="1200" dirty="0">
                <a:solidFill>
                  <a:srgbClr val="4A5C26"/>
                </a:solidFill>
              </a:rPr>
              <a:t> </a:t>
            </a:r>
            <a:r>
              <a:rPr lang="en-US" sz="1200" dirty="0" err="1">
                <a:solidFill>
                  <a:srgbClr val="4A5C26"/>
                </a:solidFill>
              </a:rPr>
              <a:t>publicitate</a:t>
            </a:r>
            <a:endParaRPr lang="en-US" sz="1200" dirty="0">
              <a:solidFill>
                <a:srgbClr val="4A5C26"/>
              </a:solidFill>
            </a:endParaRPr>
          </a:p>
          <a:p>
            <a:pPr algn="just">
              <a:lnSpc>
                <a:spcPct val="150000"/>
              </a:lnSpc>
            </a:pPr>
            <a:r>
              <a:rPr lang="ro-RO" sz="1200" dirty="0">
                <a:solidFill>
                  <a:srgbClr val="4A5C26"/>
                </a:solidFill>
              </a:rPr>
              <a:t>             </a:t>
            </a:r>
            <a:r>
              <a:rPr lang="en-US" sz="1200" dirty="0" err="1">
                <a:solidFill>
                  <a:srgbClr val="4A5C26"/>
                </a:solidFill>
              </a:rPr>
              <a:t>fabrici</a:t>
            </a:r>
            <a:r>
              <a:rPr lang="en-US" sz="1200" dirty="0">
                <a:solidFill>
                  <a:srgbClr val="4A5C26"/>
                </a:solidFill>
              </a:rPr>
              <a:t> de </a:t>
            </a:r>
            <a:r>
              <a:rPr lang="en-US" sz="1200" dirty="0" err="1">
                <a:solidFill>
                  <a:srgbClr val="4A5C26"/>
                </a:solidFill>
              </a:rPr>
              <a:t>nutrețuri</a:t>
            </a:r>
            <a:r>
              <a:rPr lang="en-US" sz="1200" dirty="0">
                <a:solidFill>
                  <a:srgbClr val="4A5C26"/>
                </a:solidFill>
              </a:rPr>
              <a:t> </a:t>
            </a:r>
            <a:r>
              <a:rPr lang="en-US" sz="1200" dirty="0" err="1">
                <a:solidFill>
                  <a:srgbClr val="4A5C26"/>
                </a:solidFill>
              </a:rPr>
              <a:t>combinate</a:t>
            </a:r>
            <a:r>
              <a:rPr lang="en-US" sz="1200" dirty="0">
                <a:solidFill>
                  <a:srgbClr val="4A5C26"/>
                </a:solidFill>
              </a:rPr>
              <a:t> </a:t>
            </a:r>
            <a:r>
              <a:rPr lang="en-US" sz="1200" dirty="0" err="1">
                <a:solidFill>
                  <a:srgbClr val="4A5C26"/>
                </a:solidFill>
              </a:rPr>
              <a:t>și</a:t>
            </a:r>
            <a:r>
              <a:rPr lang="en-US" sz="1200" dirty="0">
                <a:solidFill>
                  <a:srgbClr val="4A5C26"/>
                </a:solidFill>
              </a:rPr>
              <a:t> </a:t>
            </a:r>
            <a:r>
              <a:rPr lang="en-US" sz="1200" dirty="0" err="1">
                <a:solidFill>
                  <a:srgbClr val="4A5C26"/>
                </a:solidFill>
              </a:rPr>
              <a:t>aditivi</a:t>
            </a:r>
            <a:r>
              <a:rPr lang="en-US" sz="1200" dirty="0">
                <a:solidFill>
                  <a:srgbClr val="4A5C26"/>
                </a:solidFill>
              </a:rPr>
              <a:t> </a:t>
            </a:r>
            <a:r>
              <a:rPr lang="en-US" sz="1200" dirty="0" err="1">
                <a:solidFill>
                  <a:srgbClr val="4A5C26"/>
                </a:solidFill>
              </a:rPr>
              <a:t>furajeri</a:t>
            </a:r>
            <a:endParaRPr lang="ro-RO" sz="1200" dirty="0">
              <a:solidFill>
                <a:srgbClr val="4A5C26"/>
              </a:solidFill>
            </a:endParaRPr>
          </a:p>
          <a:p>
            <a:pPr lvl="1" algn="just">
              <a:lnSpc>
                <a:spcPct val="150000"/>
              </a:lnSpc>
            </a:pPr>
            <a:r>
              <a:rPr lang="ro-RO" sz="1200" dirty="0">
                <a:solidFill>
                  <a:srgbClr val="4A5C26"/>
                </a:solidFill>
              </a:rPr>
              <a:t>instituții de învățământ etc</a:t>
            </a:r>
            <a:endParaRPr lang="en-GB" sz="1200" dirty="0">
              <a:solidFill>
                <a:srgbClr val="4A5C26"/>
              </a:solidFill>
            </a:endParaRPr>
          </a:p>
          <a:p>
            <a:pPr algn="just"/>
            <a:endParaRPr lang="en-US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indent="-285750" algn="just">
              <a:buFont typeface="Wingdings" panose="05000000000000000000" pitchFamily="2" charset="2"/>
              <a:buChar char="ü"/>
            </a:pPr>
            <a:endParaRPr lang="en-US" sz="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075" name="Picture 3" descr="C:\Users\Lenovo5\Desktop\poze slideuri\IGPA\agricol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06"/>
          <a:stretch>
            <a:fillRect/>
          </a:stretch>
        </p:blipFill>
        <p:spPr bwMode="auto">
          <a:xfrm>
            <a:off x="383958" y="3794368"/>
            <a:ext cx="2822859" cy="1720644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3206817" y="339094"/>
            <a:ext cx="5943600" cy="403697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Dreptunghi 4"/>
          <p:cNvSpPr/>
          <p:nvPr/>
        </p:nvSpPr>
        <p:spPr>
          <a:xfrm>
            <a:off x="3648343" y="349295"/>
            <a:ext cx="28702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o-RO" b="1" dirty="0">
                <a:solidFill>
                  <a:schemeClr val="bg1"/>
                </a:solidFill>
              </a:rPr>
              <a:t>Ce poți face după absolvire?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3" name="Parallelogram 15"/>
          <p:cNvSpPr/>
          <p:nvPr/>
        </p:nvSpPr>
        <p:spPr>
          <a:xfrm rot="16200000">
            <a:off x="7019722" y="152984"/>
            <a:ext cx="524280" cy="693752"/>
          </a:xfrm>
          <a:custGeom>
            <a:avLst/>
            <a:gdLst/>
            <a:ahLst/>
            <a:cxnLst/>
            <a:rect l="l" t="t" r="r" b="b"/>
            <a:pathLst>
              <a:path w="2993176" h="3240001">
                <a:moveTo>
                  <a:pt x="1299907" y="647892"/>
                </a:moveTo>
                <a:lnTo>
                  <a:pt x="665509" y="1620000"/>
                </a:lnTo>
                <a:lnTo>
                  <a:pt x="1299907" y="2592108"/>
                </a:lnTo>
                <a:lnTo>
                  <a:pt x="634398" y="2592108"/>
                </a:lnTo>
                <a:lnTo>
                  <a:pt x="0" y="1620000"/>
                </a:lnTo>
                <a:lnTo>
                  <a:pt x="634398" y="647892"/>
                </a:lnTo>
                <a:close/>
                <a:moveTo>
                  <a:pt x="2993176" y="1620001"/>
                </a:moveTo>
                <a:lnTo>
                  <a:pt x="1913056" y="3240001"/>
                </a:lnTo>
                <a:lnTo>
                  <a:pt x="1782206" y="3043749"/>
                </a:lnTo>
                <a:lnTo>
                  <a:pt x="1110064" y="3043749"/>
                </a:lnTo>
                <a:cubicBezTo>
                  <a:pt x="1089036" y="3096599"/>
                  <a:pt x="1037333" y="3133759"/>
                  <a:pt x="976952" y="3133759"/>
                </a:cubicBezTo>
                <a:cubicBezTo>
                  <a:pt x="923853" y="3133759"/>
                  <a:pt x="877466" y="3105022"/>
                  <a:pt x="854540" y="3061058"/>
                </a:cubicBezTo>
                <a:lnTo>
                  <a:pt x="302383" y="3169763"/>
                </a:lnTo>
                <a:lnTo>
                  <a:pt x="302383" y="2809723"/>
                </a:lnTo>
                <a:lnTo>
                  <a:pt x="854540" y="2918427"/>
                </a:lnTo>
                <a:cubicBezTo>
                  <a:pt x="877466" y="2874463"/>
                  <a:pt x="923853" y="2845727"/>
                  <a:pt x="976952" y="2845727"/>
                </a:cubicBezTo>
                <a:cubicBezTo>
                  <a:pt x="1037333" y="2845727"/>
                  <a:pt x="1089036" y="2882887"/>
                  <a:pt x="1110064" y="2935737"/>
                </a:cubicBezTo>
                <a:lnTo>
                  <a:pt x="1710190" y="2935737"/>
                </a:lnTo>
                <a:lnTo>
                  <a:pt x="832936" y="1620001"/>
                </a:lnTo>
                <a:lnTo>
                  <a:pt x="1913056" y="0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15" name="Chevron 2"/>
          <p:cNvSpPr/>
          <p:nvPr/>
        </p:nvSpPr>
        <p:spPr>
          <a:xfrm rot="5400000">
            <a:off x="739182" y="1527565"/>
            <a:ext cx="186623" cy="164462"/>
          </a:xfrm>
          <a:custGeom>
            <a:avLst/>
            <a:gdLst/>
            <a:ahLst/>
            <a:cxnLst/>
            <a:rect l="l" t="t" r="r" b="b"/>
            <a:pathLst>
              <a:path w="3830741" h="3782395">
                <a:moveTo>
                  <a:pt x="272737" y="3782395"/>
                </a:moveTo>
                <a:lnTo>
                  <a:pt x="272737" y="1129329"/>
                </a:lnTo>
                <a:cubicBezTo>
                  <a:pt x="368718" y="1192933"/>
                  <a:pt x="457831" y="1251924"/>
                  <a:pt x="541946" y="1307175"/>
                </a:cubicBezTo>
                <a:lnTo>
                  <a:pt x="541946" y="3513186"/>
                </a:lnTo>
                <a:lnTo>
                  <a:pt x="3561532" y="3513186"/>
                </a:lnTo>
                <a:lnTo>
                  <a:pt x="3561532" y="1985872"/>
                </a:lnTo>
                <a:lnTo>
                  <a:pt x="3590324" y="1967561"/>
                </a:lnTo>
                <a:cubicBezTo>
                  <a:pt x="3580733" y="1962993"/>
                  <a:pt x="3571122" y="1958413"/>
                  <a:pt x="3561532" y="1953733"/>
                </a:cubicBezTo>
                <a:lnTo>
                  <a:pt x="3561532" y="522839"/>
                </a:lnTo>
                <a:lnTo>
                  <a:pt x="881682" y="522839"/>
                </a:lnTo>
                <a:cubicBezTo>
                  <a:pt x="739027" y="434224"/>
                  <a:pt x="600115" y="344664"/>
                  <a:pt x="466828" y="253630"/>
                </a:cubicBezTo>
                <a:lnTo>
                  <a:pt x="3830741" y="253630"/>
                </a:lnTo>
                <a:lnTo>
                  <a:pt x="3830741" y="3782395"/>
                </a:lnTo>
                <a:close/>
                <a:moveTo>
                  <a:pt x="0" y="0"/>
                </a:moveTo>
                <a:cubicBezTo>
                  <a:pt x="678168" y="716943"/>
                  <a:pt x="2221880" y="1454406"/>
                  <a:pt x="3416058" y="1983649"/>
                </a:cubicBezTo>
                <a:cubicBezTo>
                  <a:pt x="2906515" y="2315100"/>
                  <a:pt x="1976707" y="2643252"/>
                  <a:pt x="1914290" y="3355250"/>
                </a:cubicBezTo>
                <a:lnTo>
                  <a:pt x="1318205" y="3154450"/>
                </a:lnTo>
                <a:cubicBezTo>
                  <a:pt x="1531531" y="2503259"/>
                  <a:pt x="1765419" y="2324696"/>
                  <a:pt x="2221606" y="1999551"/>
                </a:cubicBezTo>
                <a:cubicBezTo>
                  <a:pt x="1369032" y="1616387"/>
                  <a:pt x="1025337" y="1447905"/>
                  <a:pt x="21688" y="786442"/>
                </a:cubicBezTo>
                <a:cubicBezTo>
                  <a:pt x="14534" y="524743"/>
                  <a:pt x="14718" y="351758"/>
                  <a:pt x="0" y="0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16" name="Chevron 2"/>
          <p:cNvSpPr/>
          <p:nvPr/>
        </p:nvSpPr>
        <p:spPr>
          <a:xfrm rot="5400000">
            <a:off x="750917" y="1808532"/>
            <a:ext cx="186623" cy="164462"/>
          </a:xfrm>
          <a:custGeom>
            <a:avLst/>
            <a:gdLst/>
            <a:ahLst/>
            <a:cxnLst/>
            <a:rect l="l" t="t" r="r" b="b"/>
            <a:pathLst>
              <a:path w="3830741" h="3782395">
                <a:moveTo>
                  <a:pt x="272737" y="3782395"/>
                </a:moveTo>
                <a:lnTo>
                  <a:pt x="272737" y="1129329"/>
                </a:lnTo>
                <a:cubicBezTo>
                  <a:pt x="368718" y="1192933"/>
                  <a:pt x="457831" y="1251924"/>
                  <a:pt x="541946" y="1307175"/>
                </a:cubicBezTo>
                <a:lnTo>
                  <a:pt x="541946" y="3513186"/>
                </a:lnTo>
                <a:lnTo>
                  <a:pt x="3561532" y="3513186"/>
                </a:lnTo>
                <a:lnTo>
                  <a:pt x="3561532" y="1985872"/>
                </a:lnTo>
                <a:lnTo>
                  <a:pt x="3590324" y="1967561"/>
                </a:lnTo>
                <a:cubicBezTo>
                  <a:pt x="3580733" y="1962993"/>
                  <a:pt x="3571122" y="1958413"/>
                  <a:pt x="3561532" y="1953733"/>
                </a:cubicBezTo>
                <a:lnTo>
                  <a:pt x="3561532" y="522839"/>
                </a:lnTo>
                <a:lnTo>
                  <a:pt x="881682" y="522839"/>
                </a:lnTo>
                <a:cubicBezTo>
                  <a:pt x="739027" y="434224"/>
                  <a:pt x="600115" y="344664"/>
                  <a:pt x="466828" y="253630"/>
                </a:cubicBezTo>
                <a:lnTo>
                  <a:pt x="3830741" y="253630"/>
                </a:lnTo>
                <a:lnTo>
                  <a:pt x="3830741" y="3782395"/>
                </a:lnTo>
                <a:close/>
                <a:moveTo>
                  <a:pt x="0" y="0"/>
                </a:moveTo>
                <a:cubicBezTo>
                  <a:pt x="678168" y="716943"/>
                  <a:pt x="2221880" y="1454406"/>
                  <a:pt x="3416058" y="1983649"/>
                </a:cubicBezTo>
                <a:cubicBezTo>
                  <a:pt x="2906515" y="2315100"/>
                  <a:pt x="1976707" y="2643252"/>
                  <a:pt x="1914290" y="3355250"/>
                </a:cubicBezTo>
                <a:lnTo>
                  <a:pt x="1318205" y="3154450"/>
                </a:lnTo>
                <a:cubicBezTo>
                  <a:pt x="1531531" y="2503259"/>
                  <a:pt x="1765419" y="2324696"/>
                  <a:pt x="2221606" y="1999551"/>
                </a:cubicBezTo>
                <a:cubicBezTo>
                  <a:pt x="1369032" y="1616387"/>
                  <a:pt x="1025337" y="1447905"/>
                  <a:pt x="21688" y="786442"/>
                </a:cubicBezTo>
                <a:cubicBezTo>
                  <a:pt x="14534" y="524743"/>
                  <a:pt x="14718" y="351758"/>
                  <a:pt x="0" y="0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17" name="Chevron 2"/>
          <p:cNvSpPr/>
          <p:nvPr/>
        </p:nvSpPr>
        <p:spPr>
          <a:xfrm rot="5400000">
            <a:off x="750920" y="2056668"/>
            <a:ext cx="186623" cy="164462"/>
          </a:xfrm>
          <a:custGeom>
            <a:avLst/>
            <a:gdLst/>
            <a:ahLst/>
            <a:cxnLst/>
            <a:rect l="l" t="t" r="r" b="b"/>
            <a:pathLst>
              <a:path w="3830741" h="3782395">
                <a:moveTo>
                  <a:pt x="272737" y="3782395"/>
                </a:moveTo>
                <a:lnTo>
                  <a:pt x="272737" y="1129329"/>
                </a:lnTo>
                <a:cubicBezTo>
                  <a:pt x="368718" y="1192933"/>
                  <a:pt x="457831" y="1251924"/>
                  <a:pt x="541946" y="1307175"/>
                </a:cubicBezTo>
                <a:lnTo>
                  <a:pt x="541946" y="3513186"/>
                </a:lnTo>
                <a:lnTo>
                  <a:pt x="3561532" y="3513186"/>
                </a:lnTo>
                <a:lnTo>
                  <a:pt x="3561532" y="1985872"/>
                </a:lnTo>
                <a:lnTo>
                  <a:pt x="3590324" y="1967561"/>
                </a:lnTo>
                <a:cubicBezTo>
                  <a:pt x="3580733" y="1962993"/>
                  <a:pt x="3571122" y="1958413"/>
                  <a:pt x="3561532" y="1953733"/>
                </a:cubicBezTo>
                <a:lnTo>
                  <a:pt x="3561532" y="522839"/>
                </a:lnTo>
                <a:lnTo>
                  <a:pt x="881682" y="522839"/>
                </a:lnTo>
                <a:cubicBezTo>
                  <a:pt x="739027" y="434224"/>
                  <a:pt x="600115" y="344664"/>
                  <a:pt x="466828" y="253630"/>
                </a:cubicBezTo>
                <a:lnTo>
                  <a:pt x="3830741" y="253630"/>
                </a:lnTo>
                <a:lnTo>
                  <a:pt x="3830741" y="3782395"/>
                </a:lnTo>
                <a:close/>
                <a:moveTo>
                  <a:pt x="0" y="0"/>
                </a:moveTo>
                <a:cubicBezTo>
                  <a:pt x="678168" y="716943"/>
                  <a:pt x="2221880" y="1454406"/>
                  <a:pt x="3416058" y="1983649"/>
                </a:cubicBezTo>
                <a:cubicBezTo>
                  <a:pt x="2906515" y="2315100"/>
                  <a:pt x="1976707" y="2643252"/>
                  <a:pt x="1914290" y="3355250"/>
                </a:cubicBezTo>
                <a:lnTo>
                  <a:pt x="1318205" y="3154450"/>
                </a:lnTo>
                <a:cubicBezTo>
                  <a:pt x="1531531" y="2503259"/>
                  <a:pt x="1765419" y="2324696"/>
                  <a:pt x="2221606" y="1999551"/>
                </a:cubicBezTo>
                <a:cubicBezTo>
                  <a:pt x="1369032" y="1616387"/>
                  <a:pt x="1025337" y="1447905"/>
                  <a:pt x="21688" y="786442"/>
                </a:cubicBezTo>
                <a:cubicBezTo>
                  <a:pt x="14534" y="524743"/>
                  <a:pt x="14718" y="351758"/>
                  <a:pt x="0" y="0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18" name="Chevron 2"/>
          <p:cNvSpPr/>
          <p:nvPr/>
        </p:nvSpPr>
        <p:spPr>
          <a:xfrm rot="5400000">
            <a:off x="750917" y="2355089"/>
            <a:ext cx="186623" cy="164462"/>
          </a:xfrm>
          <a:custGeom>
            <a:avLst/>
            <a:gdLst/>
            <a:ahLst/>
            <a:cxnLst/>
            <a:rect l="l" t="t" r="r" b="b"/>
            <a:pathLst>
              <a:path w="3830741" h="3782395">
                <a:moveTo>
                  <a:pt x="272737" y="3782395"/>
                </a:moveTo>
                <a:lnTo>
                  <a:pt x="272737" y="1129329"/>
                </a:lnTo>
                <a:cubicBezTo>
                  <a:pt x="368718" y="1192933"/>
                  <a:pt x="457831" y="1251924"/>
                  <a:pt x="541946" y="1307175"/>
                </a:cubicBezTo>
                <a:lnTo>
                  <a:pt x="541946" y="3513186"/>
                </a:lnTo>
                <a:lnTo>
                  <a:pt x="3561532" y="3513186"/>
                </a:lnTo>
                <a:lnTo>
                  <a:pt x="3561532" y="1985872"/>
                </a:lnTo>
                <a:lnTo>
                  <a:pt x="3590324" y="1967561"/>
                </a:lnTo>
                <a:cubicBezTo>
                  <a:pt x="3580733" y="1962993"/>
                  <a:pt x="3571122" y="1958413"/>
                  <a:pt x="3561532" y="1953733"/>
                </a:cubicBezTo>
                <a:lnTo>
                  <a:pt x="3561532" y="522839"/>
                </a:lnTo>
                <a:lnTo>
                  <a:pt x="881682" y="522839"/>
                </a:lnTo>
                <a:cubicBezTo>
                  <a:pt x="739027" y="434224"/>
                  <a:pt x="600115" y="344664"/>
                  <a:pt x="466828" y="253630"/>
                </a:cubicBezTo>
                <a:lnTo>
                  <a:pt x="3830741" y="253630"/>
                </a:lnTo>
                <a:lnTo>
                  <a:pt x="3830741" y="3782395"/>
                </a:lnTo>
                <a:close/>
                <a:moveTo>
                  <a:pt x="0" y="0"/>
                </a:moveTo>
                <a:cubicBezTo>
                  <a:pt x="678168" y="716943"/>
                  <a:pt x="2221880" y="1454406"/>
                  <a:pt x="3416058" y="1983649"/>
                </a:cubicBezTo>
                <a:cubicBezTo>
                  <a:pt x="2906515" y="2315100"/>
                  <a:pt x="1976707" y="2643252"/>
                  <a:pt x="1914290" y="3355250"/>
                </a:cubicBezTo>
                <a:lnTo>
                  <a:pt x="1318205" y="3154450"/>
                </a:lnTo>
                <a:cubicBezTo>
                  <a:pt x="1531531" y="2503259"/>
                  <a:pt x="1765419" y="2324696"/>
                  <a:pt x="2221606" y="1999551"/>
                </a:cubicBezTo>
                <a:cubicBezTo>
                  <a:pt x="1369032" y="1616387"/>
                  <a:pt x="1025337" y="1447905"/>
                  <a:pt x="21688" y="786442"/>
                </a:cubicBezTo>
                <a:cubicBezTo>
                  <a:pt x="14534" y="524743"/>
                  <a:pt x="14718" y="351758"/>
                  <a:pt x="0" y="0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19" name="Chevron 2"/>
          <p:cNvSpPr/>
          <p:nvPr/>
        </p:nvSpPr>
        <p:spPr>
          <a:xfrm rot="5400000">
            <a:off x="750918" y="2632605"/>
            <a:ext cx="186623" cy="164462"/>
          </a:xfrm>
          <a:custGeom>
            <a:avLst/>
            <a:gdLst/>
            <a:ahLst/>
            <a:cxnLst/>
            <a:rect l="l" t="t" r="r" b="b"/>
            <a:pathLst>
              <a:path w="3830741" h="3782395">
                <a:moveTo>
                  <a:pt x="272737" y="3782395"/>
                </a:moveTo>
                <a:lnTo>
                  <a:pt x="272737" y="1129329"/>
                </a:lnTo>
                <a:cubicBezTo>
                  <a:pt x="368718" y="1192933"/>
                  <a:pt x="457831" y="1251924"/>
                  <a:pt x="541946" y="1307175"/>
                </a:cubicBezTo>
                <a:lnTo>
                  <a:pt x="541946" y="3513186"/>
                </a:lnTo>
                <a:lnTo>
                  <a:pt x="3561532" y="3513186"/>
                </a:lnTo>
                <a:lnTo>
                  <a:pt x="3561532" y="1985872"/>
                </a:lnTo>
                <a:lnTo>
                  <a:pt x="3590324" y="1967561"/>
                </a:lnTo>
                <a:cubicBezTo>
                  <a:pt x="3580733" y="1962993"/>
                  <a:pt x="3571122" y="1958413"/>
                  <a:pt x="3561532" y="1953733"/>
                </a:cubicBezTo>
                <a:lnTo>
                  <a:pt x="3561532" y="522839"/>
                </a:lnTo>
                <a:lnTo>
                  <a:pt x="881682" y="522839"/>
                </a:lnTo>
                <a:cubicBezTo>
                  <a:pt x="739027" y="434224"/>
                  <a:pt x="600115" y="344664"/>
                  <a:pt x="466828" y="253630"/>
                </a:cubicBezTo>
                <a:lnTo>
                  <a:pt x="3830741" y="253630"/>
                </a:lnTo>
                <a:lnTo>
                  <a:pt x="3830741" y="3782395"/>
                </a:lnTo>
                <a:close/>
                <a:moveTo>
                  <a:pt x="0" y="0"/>
                </a:moveTo>
                <a:cubicBezTo>
                  <a:pt x="678168" y="716943"/>
                  <a:pt x="2221880" y="1454406"/>
                  <a:pt x="3416058" y="1983649"/>
                </a:cubicBezTo>
                <a:cubicBezTo>
                  <a:pt x="2906515" y="2315100"/>
                  <a:pt x="1976707" y="2643252"/>
                  <a:pt x="1914290" y="3355250"/>
                </a:cubicBezTo>
                <a:lnTo>
                  <a:pt x="1318205" y="3154450"/>
                </a:lnTo>
                <a:cubicBezTo>
                  <a:pt x="1531531" y="2503259"/>
                  <a:pt x="1765419" y="2324696"/>
                  <a:pt x="2221606" y="1999551"/>
                </a:cubicBezTo>
                <a:cubicBezTo>
                  <a:pt x="1369032" y="1616387"/>
                  <a:pt x="1025337" y="1447905"/>
                  <a:pt x="21688" y="786442"/>
                </a:cubicBezTo>
                <a:cubicBezTo>
                  <a:pt x="14534" y="524743"/>
                  <a:pt x="14718" y="351758"/>
                  <a:pt x="0" y="0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20" name="Chevron 2"/>
          <p:cNvSpPr/>
          <p:nvPr/>
        </p:nvSpPr>
        <p:spPr>
          <a:xfrm rot="5400000">
            <a:off x="750918" y="2890445"/>
            <a:ext cx="186623" cy="164462"/>
          </a:xfrm>
          <a:custGeom>
            <a:avLst/>
            <a:gdLst/>
            <a:ahLst/>
            <a:cxnLst/>
            <a:rect l="l" t="t" r="r" b="b"/>
            <a:pathLst>
              <a:path w="3830741" h="3782395">
                <a:moveTo>
                  <a:pt x="272737" y="3782395"/>
                </a:moveTo>
                <a:lnTo>
                  <a:pt x="272737" y="1129329"/>
                </a:lnTo>
                <a:cubicBezTo>
                  <a:pt x="368718" y="1192933"/>
                  <a:pt x="457831" y="1251924"/>
                  <a:pt x="541946" y="1307175"/>
                </a:cubicBezTo>
                <a:lnTo>
                  <a:pt x="541946" y="3513186"/>
                </a:lnTo>
                <a:lnTo>
                  <a:pt x="3561532" y="3513186"/>
                </a:lnTo>
                <a:lnTo>
                  <a:pt x="3561532" y="1985872"/>
                </a:lnTo>
                <a:lnTo>
                  <a:pt x="3590324" y="1967561"/>
                </a:lnTo>
                <a:cubicBezTo>
                  <a:pt x="3580733" y="1962993"/>
                  <a:pt x="3571122" y="1958413"/>
                  <a:pt x="3561532" y="1953733"/>
                </a:cubicBezTo>
                <a:lnTo>
                  <a:pt x="3561532" y="522839"/>
                </a:lnTo>
                <a:lnTo>
                  <a:pt x="881682" y="522839"/>
                </a:lnTo>
                <a:cubicBezTo>
                  <a:pt x="739027" y="434224"/>
                  <a:pt x="600115" y="344664"/>
                  <a:pt x="466828" y="253630"/>
                </a:cubicBezTo>
                <a:lnTo>
                  <a:pt x="3830741" y="253630"/>
                </a:lnTo>
                <a:lnTo>
                  <a:pt x="3830741" y="3782395"/>
                </a:lnTo>
                <a:close/>
                <a:moveTo>
                  <a:pt x="0" y="0"/>
                </a:moveTo>
                <a:cubicBezTo>
                  <a:pt x="678168" y="716943"/>
                  <a:pt x="2221880" y="1454406"/>
                  <a:pt x="3416058" y="1983649"/>
                </a:cubicBezTo>
                <a:cubicBezTo>
                  <a:pt x="2906515" y="2315100"/>
                  <a:pt x="1976707" y="2643252"/>
                  <a:pt x="1914290" y="3355250"/>
                </a:cubicBezTo>
                <a:lnTo>
                  <a:pt x="1318205" y="3154450"/>
                </a:lnTo>
                <a:cubicBezTo>
                  <a:pt x="1531531" y="2503259"/>
                  <a:pt x="1765419" y="2324696"/>
                  <a:pt x="2221606" y="1999551"/>
                </a:cubicBezTo>
                <a:cubicBezTo>
                  <a:pt x="1369032" y="1616387"/>
                  <a:pt x="1025337" y="1447905"/>
                  <a:pt x="21688" y="786442"/>
                </a:cubicBezTo>
                <a:cubicBezTo>
                  <a:pt x="14534" y="524743"/>
                  <a:pt x="14718" y="351758"/>
                  <a:pt x="0" y="0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21" name="Chevron 2"/>
          <p:cNvSpPr/>
          <p:nvPr/>
        </p:nvSpPr>
        <p:spPr>
          <a:xfrm rot="5400000">
            <a:off x="763331" y="3168412"/>
            <a:ext cx="186623" cy="164462"/>
          </a:xfrm>
          <a:custGeom>
            <a:avLst/>
            <a:gdLst/>
            <a:ahLst/>
            <a:cxnLst/>
            <a:rect l="l" t="t" r="r" b="b"/>
            <a:pathLst>
              <a:path w="3830741" h="3782395">
                <a:moveTo>
                  <a:pt x="272737" y="3782395"/>
                </a:moveTo>
                <a:lnTo>
                  <a:pt x="272737" y="1129329"/>
                </a:lnTo>
                <a:cubicBezTo>
                  <a:pt x="368718" y="1192933"/>
                  <a:pt x="457831" y="1251924"/>
                  <a:pt x="541946" y="1307175"/>
                </a:cubicBezTo>
                <a:lnTo>
                  <a:pt x="541946" y="3513186"/>
                </a:lnTo>
                <a:lnTo>
                  <a:pt x="3561532" y="3513186"/>
                </a:lnTo>
                <a:lnTo>
                  <a:pt x="3561532" y="1985872"/>
                </a:lnTo>
                <a:lnTo>
                  <a:pt x="3590324" y="1967561"/>
                </a:lnTo>
                <a:cubicBezTo>
                  <a:pt x="3580733" y="1962993"/>
                  <a:pt x="3571122" y="1958413"/>
                  <a:pt x="3561532" y="1953733"/>
                </a:cubicBezTo>
                <a:lnTo>
                  <a:pt x="3561532" y="522839"/>
                </a:lnTo>
                <a:lnTo>
                  <a:pt x="881682" y="522839"/>
                </a:lnTo>
                <a:cubicBezTo>
                  <a:pt x="739027" y="434224"/>
                  <a:pt x="600115" y="344664"/>
                  <a:pt x="466828" y="253630"/>
                </a:cubicBezTo>
                <a:lnTo>
                  <a:pt x="3830741" y="253630"/>
                </a:lnTo>
                <a:lnTo>
                  <a:pt x="3830741" y="3782395"/>
                </a:lnTo>
                <a:close/>
                <a:moveTo>
                  <a:pt x="0" y="0"/>
                </a:moveTo>
                <a:cubicBezTo>
                  <a:pt x="678168" y="716943"/>
                  <a:pt x="2221880" y="1454406"/>
                  <a:pt x="3416058" y="1983649"/>
                </a:cubicBezTo>
                <a:cubicBezTo>
                  <a:pt x="2906515" y="2315100"/>
                  <a:pt x="1976707" y="2643252"/>
                  <a:pt x="1914290" y="3355250"/>
                </a:cubicBezTo>
                <a:lnTo>
                  <a:pt x="1318205" y="3154450"/>
                </a:lnTo>
                <a:cubicBezTo>
                  <a:pt x="1531531" y="2503259"/>
                  <a:pt x="1765419" y="2324696"/>
                  <a:pt x="2221606" y="1999551"/>
                </a:cubicBezTo>
                <a:cubicBezTo>
                  <a:pt x="1369032" y="1616387"/>
                  <a:pt x="1025337" y="1447905"/>
                  <a:pt x="21688" y="786442"/>
                </a:cubicBezTo>
                <a:cubicBezTo>
                  <a:pt x="14534" y="524743"/>
                  <a:pt x="14718" y="351758"/>
                  <a:pt x="0" y="0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pic>
        <p:nvPicPr>
          <p:cNvPr id="25" name="Picture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3856" y="5957507"/>
            <a:ext cx="5088020" cy="723075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808149" y="703257"/>
            <a:ext cx="2564164" cy="6386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GB" sz="1050" b="1" dirty="0"/>
          </a:p>
          <a:p>
            <a:pPr algn="ctr"/>
            <a:endParaRPr lang="ro-RO" sz="1100" b="1" i="1" dirty="0">
              <a:solidFill>
                <a:schemeClr val="tx2"/>
              </a:solidFill>
            </a:endParaRPr>
          </a:p>
          <a:p>
            <a:pPr algn="ctr"/>
            <a:r>
              <a:rPr lang="en-GB" sz="1400" b="1" i="1" dirty="0"/>
              <a:t>Program de </a:t>
            </a:r>
            <a:r>
              <a:rPr lang="en-GB" sz="1400" b="1" i="1" dirty="0" err="1"/>
              <a:t>studii</a:t>
            </a:r>
            <a:r>
              <a:rPr lang="ro-RO" sz="1400" b="1" i="1" dirty="0"/>
              <a:t> – Zootehnie</a:t>
            </a:r>
          </a:p>
        </p:txBody>
      </p:sp>
      <p:pic>
        <p:nvPicPr>
          <p:cNvPr id="7174" name="Picture 6" descr="Agricultural silos. building exterior. Free Phot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8453" y="3795478"/>
            <a:ext cx="2647519" cy="1717544"/>
          </a:xfrm>
          <a:prstGeom prst="rect">
            <a:avLst/>
          </a:prstGeom>
          <a:noFill/>
        </p:spPr>
      </p:pic>
      <p:pic>
        <p:nvPicPr>
          <p:cNvPr id="2" name="Picture 2" descr="Closeup shot of a group of bees creating a honeybee full of delicious honey Free Photo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3795478"/>
            <a:ext cx="2590800" cy="1717544"/>
          </a:xfrm>
          <a:prstGeom prst="rect">
            <a:avLst/>
          </a:prstGeom>
          <a:noFill/>
        </p:spPr>
      </p:pic>
      <p:pic>
        <p:nvPicPr>
          <p:cNvPr id="1028" name="Picture 4" descr="Young happy woman with horse at ranch Free Photo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4945" y="1084601"/>
            <a:ext cx="3313862" cy="2207477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 thruBlk="1"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886200" y="838200"/>
            <a:ext cx="4761230" cy="29703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sz="1400" dirty="0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oppins Regular"/>
                <a:ea typeface="Poppins Regular"/>
                <a:cs typeface="Poppins Regular"/>
              </a:rPr>
              <a:t>Absolvenții de liceu, fără diplomă de </a:t>
            </a:r>
            <a:r>
              <a:rPr sz="1400" dirty="0" err="1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oppins Regular"/>
                <a:ea typeface="Poppins Regular"/>
                <a:cs typeface="Poppins Regular"/>
              </a:rPr>
              <a:t>bacalaureat</a:t>
            </a:r>
            <a:r>
              <a:rPr lang="ro-RO" sz="1400" dirty="0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oppins Regular"/>
                <a:ea typeface="Poppins Regular"/>
                <a:cs typeface="Poppins Regular"/>
              </a:rPr>
              <a:t>,</a:t>
            </a:r>
            <a:r>
              <a:rPr sz="1400" dirty="0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oppins Regular"/>
                <a:ea typeface="Poppins Regular"/>
                <a:cs typeface="Poppins Regular"/>
              </a:rPr>
              <a:t> pot opta pentru </a:t>
            </a:r>
            <a:r>
              <a:rPr sz="1400" dirty="0" err="1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oppins Regular"/>
                <a:ea typeface="Poppins Regular"/>
                <a:cs typeface="Poppins Regular"/>
              </a:rPr>
              <a:t>una</a:t>
            </a:r>
            <a:r>
              <a:rPr sz="1400" dirty="0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oppins Regular"/>
                <a:ea typeface="Poppins Regular"/>
                <a:cs typeface="Poppins Regular"/>
              </a:rPr>
              <a:t> din</a:t>
            </a:r>
            <a:r>
              <a:rPr lang="ro-RO" sz="1400" dirty="0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oppins Regular"/>
                <a:ea typeface="Poppins Regular"/>
                <a:cs typeface="Poppins Regular"/>
              </a:rPr>
              <a:t>tre</a:t>
            </a:r>
            <a:r>
              <a:rPr sz="1400" dirty="0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oppins Regular"/>
                <a:ea typeface="Poppins Regular"/>
                <a:cs typeface="Poppins Regular"/>
              </a:rPr>
              <a:t> specializările colegiului terțiar nonuniversitar, cu specializările:</a:t>
            </a:r>
          </a:p>
          <a:p>
            <a:pPr marL="171450" indent="-1714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sz="1200" b="1" dirty="0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oppins Regular"/>
                <a:ea typeface="Poppins Regular"/>
                <a:cs typeface="Poppins Regular"/>
              </a:rPr>
              <a:t>Tehnician </a:t>
            </a:r>
            <a:r>
              <a:rPr sz="1400" b="1" dirty="0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oppins Regular"/>
                <a:ea typeface="Poppins Regular"/>
                <a:cs typeface="Poppins Regular"/>
              </a:rPr>
              <a:t>controlul calităţii produselor agroalimentare;</a:t>
            </a:r>
          </a:p>
          <a:p>
            <a:pPr marL="171450" indent="-1714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sz="1400" b="1" dirty="0">
                <a:ln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oppins Regular"/>
                <a:ea typeface="Poppins Regular"/>
                <a:cs typeface="Poppins Regular"/>
              </a:rPr>
              <a:t>Tehnician pentru panificaţie și produse făinoase;</a:t>
            </a:r>
            <a:endParaRPr sz="1400" dirty="0">
              <a:ln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oppins Regular"/>
              <a:ea typeface="Poppins Regular"/>
              <a:cs typeface="Poppins Regular"/>
            </a:endParaRPr>
          </a:p>
          <a:p>
            <a:pPr marL="171450" indent="-1714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sz="1400" b="1" dirty="0">
                <a:ln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oppins Regular"/>
                <a:ea typeface="Poppins Regular"/>
                <a:cs typeface="Poppins Regular"/>
              </a:rPr>
              <a:t>Tehnician în prelucrarea cărnii și a laptelui</a:t>
            </a:r>
            <a:r>
              <a:rPr lang="ro-RO" sz="1400" b="1" dirty="0">
                <a:ln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oppins Regular"/>
                <a:ea typeface="Poppins Regular"/>
                <a:cs typeface="Poppins Regular"/>
              </a:rPr>
              <a:t>.</a:t>
            </a:r>
          </a:p>
          <a:p>
            <a:pPr indent="0" algn="just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ro-RO" sz="1400" b="1" dirty="0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oppins Regular"/>
                <a:ea typeface="Poppins Regular"/>
                <a:cs typeface="Poppins Regular"/>
              </a:rPr>
              <a:t>După obținerea diplomei de bacalaureat, se pot continua studiile la forma de licență.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64" y="228699"/>
            <a:ext cx="3273206" cy="288161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569" y="4658033"/>
            <a:ext cx="1664060" cy="1210980"/>
          </a:xfrm>
          <a:prstGeom prst="rect">
            <a:avLst/>
          </a:prstGeom>
        </p:spPr>
      </p:pic>
      <p:pic>
        <p:nvPicPr>
          <p:cNvPr id="14" name="Picture 6" descr="Agricultural silos. building exterior. Free Phot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1111" y="4648049"/>
            <a:ext cx="1597462" cy="1220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17634" y="4648061"/>
            <a:ext cx="1680512" cy="120824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57520" y="4648061"/>
            <a:ext cx="1647149" cy="12082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96009" y="152522"/>
            <a:ext cx="1371791" cy="626952"/>
          </a:xfrm>
          <a:prstGeom prst="rect">
            <a:avLst/>
          </a:prstGeom>
        </p:spPr>
      </p:pic>
      <p:sp>
        <p:nvSpPr>
          <p:cNvPr id="11" name="Subhead title"/>
          <p:cNvSpPr txBox="1"/>
          <p:nvPr/>
        </p:nvSpPr>
        <p:spPr>
          <a:xfrm>
            <a:off x="4140291" y="5718937"/>
            <a:ext cx="982980" cy="209550"/>
          </a:xfrm>
          <a:prstGeom prst="rect">
            <a:avLst/>
          </a:prstGeom>
          <a:ln w="12700">
            <a:miter lim="400000"/>
          </a:ln>
        </p:spPr>
        <p:txBody>
          <a:bodyPr wrap="none" lIns="26789" tIns="26789" rIns="26789" bIns="26789" anchor="ctr">
            <a:spAutoFit/>
          </a:bodyPr>
          <a:lstStyle>
            <a:lvl1pPr algn="l"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1pPr>
          </a:lstStyle>
          <a:p>
            <a:pPr algn="ctr"/>
            <a:r>
              <a:rPr lang="en-GB" sz="1015" dirty="0">
                <a:solidFill>
                  <a:schemeClr val="accent2">
                    <a:lumMod val="50000"/>
                  </a:schemeClr>
                </a:solidFill>
                <a:latin typeface="Poppins Medium" pitchFamily="2" charset="77"/>
                <a:cs typeface="Poppins Medium" pitchFamily="2" charset="77"/>
              </a:rPr>
              <a:t>www.usamv.ro</a:t>
            </a:r>
            <a:endParaRPr sz="1015" dirty="0">
              <a:solidFill>
                <a:schemeClr val="accent2">
                  <a:lumMod val="50000"/>
                </a:schemeClr>
              </a:solidFill>
              <a:latin typeface="Poppins Medium" pitchFamily="2" charset="77"/>
              <a:cs typeface="Poppins Medium" pitchFamily="2" charset="77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35E1055A-F864-EFD4-18AB-7A95597BCFF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2525" y="4657384"/>
            <a:ext cx="1614642" cy="1210981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</TotalTime>
  <Words>678</Words>
  <Application>Microsoft Office PowerPoint</Application>
  <PresentationFormat>Expunere pe ecran (4:3)</PresentationFormat>
  <Paragraphs>143</Paragraphs>
  <Slides>15</Slides>
  <Notes>5</Notes>
  <HiddenSlides>0</HiddenSlides>
  <MMClips>0</MMClips>
  <ScaleCrop>false</ScaleCrop>
  <HeadingPairs>
    <vt:vector size="6" baseType="variant">
      <vt:variant>
        <vt:lpstr>Fonturi utilizate</vt:lpstr>
      </vt:variant>
      <vt:variant>
        <vt:i4>9</vt:i4>
      </vt:variant>
      <vt:variant>
        <vt:lpstr>Temă</vt:lpstr>
      </vt:variant>
      <vt:variant>
        <vt:i4>1</vt:i4>
      </vt:variant>
      <vt:variant>
        <vt:lpstr>Titluri diapozitive</vt:lpstr>
      </vt:variant>
      <vt:variant>
        <vt:i4>15</vt:i4>
      </vt:variant>
    </vt:vector>
  </HeadingPairs>
  <TitlesOfParts>
    <vt:vector size="25" baseType="lpstr">
      <vt:lpstr>맑은 고딕</vt:lpstr>
      <vt:lpstr>Arial</vt:lpstr>
      <vt:lpstr>Calibri</vt:lpstr>
      <vt:lpstr>Helvetica Neue Medium</vt:lpstr>
      <vt:lpstr>Poppins ExtraLight</vt:lpstr>
      <vt:lpstr>Poppins Medium</vt:lpstr>
      <vt:lpstr>Poppins Regular</vt:lpstr>
      <vt:lpstr>Times New Roman</vt:lpstr>
      <vt:lpstr>Wingdings</vt:lpstr>
      <vt:lpstr>Office Theme</vt:lpstr>
      <vt:lpstr>Prezentare PowerPoint</vt:lpstr>
      <vt:lpstr>Prezentare PowerPoint</vt:lpstr>
      <vt:lpstr> 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Lenovo1</dc:creator>
  <cp:lastModifiedBy>RePack by Diakov</cp:lastModifiedBy>
  <cp:revision>389</cp:revision>
  <cp:lastPrinted>2018-07-09T10:25:00Z</cp:lastPrinted>
  <dcterms:created xsi:type="dcterms:W3CDTF">2006-08-16T00:00:00Z</dcterms:created>
  <dcterms:modified xsi:type="dcterms:W3CDTF">2022-11-14T02:51:18Z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1033-11.2.0.11029</vt:lpwstr>
  </property>
  <property fmtid="{D5CDD505-2E9C-101B-9397-08002B2CF9AE}" pid="3" name="ICV">
    <vt:lpwstr>71039A6D92CE4B2EA4826ACA2EFC7C0A</vt:lpwstr>
  </property>
</Properties>
</file>